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56" r:id="rId1"/>
  </p:sldMasterIdLst>
  <p:notesMasterIdLst>
    <p:notesMasterId r:id="rId36"/>
  </p:notesMasterIdLst>
  <p:handoutMasterIdLst>
    <p:handoutMasterId r:id="rId37"/>
  </p:handoutMasterIdLst>
  <p:sldIdLst>
    <p:sldId id="257" r:id="rId2"/>
    <p:sldId id="459" r:id="rId3"/>
    <p:sldId id="258" r:id="rId4"/>
    <p:sldId id="259" r:id="rId5"/>
    <p:sldId id="439" r:id="rId6"/>
    <p:sldId id="438" r:id="rId7"/>
    <p:sldId id="436" r:id="rId8"/>
    <p:sldId id="440" r:id="rId9"/>
    <p:sldId id="434" r:id="rId10"/>
    <p:sldId id="443" r:id="rId11"/>
    <p:sldId id="444" r:id="rId12"/>
    <p:sldId id="445" r:id="rId13"/>
    <p:sldId id="441" r:id="rId14"/>
    <p:sldId id="442" r:id="rId15"/>
    <p:sldId id="446" r:id="rId16"/>
    <p:sldId id="460" r:id="rId17"/>
    <p:sldId id="423" r:id="rId18"/>
    <p:sldId id="447" r:id="rId19"/>
    <p:sldId id="435" r:id="rId20"/>
    <p:sldId id="448" r:id="rId21"/>
    <p:sldId id="449" r:id="rId22"/>
    <p:sldId id="424" r:id="rId23"/>
    <p:sldId id="451" r:id="rId24"/>
    <p:sldId id="453" r:id="rId25"/>
    <p:sldId id="452" r:id="rId26"/>
    <p:sldId id="455" r:id="rId27"/>
    <p:sldId id="454" r:id="rId28"/>
    <p:sldId id="425" r:id="rId29"/>
    <p:sldId id="427" r:id="rId30"/>
    <p:sldId id="457" r:id="rId31"/>
    <p:sldId id="458" r:id="rId32"/>
    <p:sldId id="431" r:id="rId33"/>
    <p:sldId id="432" r:id="rId34"/>
    <p:sldId id="433" r:id="rId35"/>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0000"/>
    <a:srgbClr val="006600"/>
    <a:srgbClr val="3CC4C4"/>
    <a:srgbClr val="E8F6E4"/>
    <a:srgbClr val="EEEFD7"/>
    <a:srgbClr val="FF33CC"/>
    <a:srgbClr val="BBCDE3"/>
    <a:srgbClr val="B395D8"/>
    <a:srgbClr val="3E8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inimized">
    <p:restoredLeft sz="18131" autoAdjust="0"/>
    <p:restoredTop sz="58239" autoAdjust="0"/>
  </p:normalViewPr>
  <p:slideViewPr>
    <p:cSldViewPr snapToGrid="0">
      <p:cViewPr varScale="1">
        <p:scale>
          <a:sx n="41" d="100"/>
          <a:sy n="41" d="100"/>
        </p:scale>
        <p:origin x="-163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1470" y="64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8/18/2011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1: Planning Server Deployment and Upgrade</a:t>
            </a:r>
          </a:p>
          <a:p>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75 minutes</a:t>
            </a:r>
          </a:p>
          <a:p>
            <a:pPr eaLnBrk="1" hangingPunct="1">
              <a:lnSpc>
                <a:spcPct val="80000"/>
              </a:lnSpc>
            </a:pPr>
            <a:r>
              <a:rPr lang="en-US" b="1" dirty="0" smtClean="0"/>
              <a:t>Labs: 70 minutes</a:t>
            </a:r>
            <a:endParaRPr lang="en-US" altLang="ko-KR" b="1" dirty="0" smtClean="0">
              <a:ea typeface="굴림" pitchFamily="34" charset="-127"/>
            </a:endParaRPr>
          </a:p>
          <a:p>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b="1" kern="1200" baseline="0" dirty="0" smtClean="0">
                <a:effectLst/>
                <a:latin typeface="Arial" charset="0"/>
                <a:ea typeface="+mn-ea"/>
                <a:cs typeface="+mn-cs"/>
              </a:rPr>
              <a:t> To prepare for the demonstrations in this module, you must follow the instructions at the end of this page.</a:t>
            </a:r>
            <a:endParaRPr lang="en-US" sz="1000" b="1"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kern="1200" dirty="0" smtClean="0">
                <a:effectLst/>
                <a:latin typeface="Arial" charset="0"/>
                <a:ea typeface="+mn-ea"/>
                <a:cs typeface="+mn-cs"/>
              </a:rPr>
              <a:t>After completing this module, you will be able to:</a:t>
            </a:r>
            <a:endParaRPr lang="en-CA"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Identify considerations for deploying domain controllers in multi-site organizations.</a:t>
            </a:r>
            <a:endParaRPr lang="en-CA"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Plan administrative and management structures for AD DS</a:t>
            </a:r>
            <a:endParaRPr lang="en-CA"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Plan a maintenance strategy for AD DS</a:t>
            </a:r>
            <a:endParaRPr lang="en-CA"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Plan a backup and recovery strategy for AD DS.</a:t>
            </a:r>
            <a:endParaRPr lang="en-CA" sz="1000" kern="1200" dirty="0" smtClean="0">
              <a:effectLst/>
              <a:latin typeface="Arial" charset="0"/>
              <a:ea typeface="+mn-ea"/>
              <a:cs typeface="+mn-cs"/>
            </a:endParaRPr>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6433A_04.pptx.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displayed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a:t>
            </a:r>
          </a:p>
          <a:p>
            <a:pPr eaLnBrk="1" hangingPunct="1">
              <a:lnSpc>
                <a:spcPct val="90000"/>
              </a:lnSpc>
            </a:pPr>
            <a:endParaRPr lang="en-US" altLang="ko-KR" dirty="0">
              <a:ea typeface="굴림" pitchFamily="34" charset="-127"/>
            </a:endParaRPr>
          </a:p>
          <a:p>
            <a:pPr eaLnBrk="1" hangingPunct="1">
              <a:lnSpc>
                <a:spcPct val="90000"/>
              </a:lnSpc>
            </a:pPr>
            <a:r>
              <a:rPr lang="en-GB" altLang="zh-CN" dirty="0"/>
              <a:t>Make sure that students are aware of the Course Companion content portal that has additional module information and resources.</a:t>
            </a:r>
            <a:endParaRPr lang="en-US" dirty="0"/>
          </a:p>
          <a:p>
            <a:pPr eaLnBrk="1" hangingPunct="1">
              <a:lnSpc>
                <a:spcPct val="90000"/>
              </a:lnSpc>
            </a:pPr>
            <a:r>
              <a:rPr lang="en-US" altLang="ko-KR" dirty="0" smtClean="0">
                <a:ea typeface="굴림" pitchFamily="34" charset="-127"/>
              </a:rPr>
              <a:t> </a:t>
            </a: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4: Planning and Provisioning Active Directory Domain Services</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effectLst/>
                <a:latin typeface="Arial" charset="0"/>
                <a:ea typeface="+mn-ea"/>
                <a:cs typeface="+mn-cs"/>
              </a:rPr>
              <a:t>In a multi-domain forest environment, a subset of the domain controllers in the environment will be configured to run as global catalog servers. Because all global catalogs replicate a subset of all objects in each domain, placement of the global catalog needs to be carefully considered with respect to the increased bandwidth overhead introduced by the additional traffic. In addition, there are increased hardware requirements for storing global catalog data.</a:t>
            </a:r>
            <a:endParaRPr lang="en-CA" sz="1000" kern="1200" dirty="0" smtClean="0">
              <a:effectLst/>
              <a:latin typeface="Arial" charset="0"/>
              <a:ea typeface="+mn-ea"/>
              <a:cs typeface="+mn-cs"/>
            </a:endParaRPr>
          </a:p>
          <a:p>
            <a:endParaRPr lang="en-CA" baseline="0" dirty="0" smtClean="0"/>
          </a:p>
          <a:p>
            <a:r>
              <a:rPr lang="en-US" sz="1000" b="1" kern="1200" dirty="0" smtClean="0">
                <a:effectLst/>
                <a:latin typeface="Arial" charset="0"/>
                <a:ea typeface="+mn-ea"/>
                <a:cs typeface="+mn-cs"/>
              </a:rPr>
              <a:t>Considerations for placing global catalog servers:</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The following considerations should be taken into account when planning global catalog server placement.</a:t>
            </a:r>
            <a:endParaRPr lang="en-CA" sz="1000" kern="1200" dirty="0" smtClean="0">
              <a:effectLst/>
              <a:latin typeface="Arial" charset="0"/>
              <a:ea typeface="+mn-ea"/>
              <a:cs typeface="+mn-cs"/>
            </a:endParaRPr>
          </a:p>
          <a:p>
            <a:pPr marL="171450" indent="-171450">
              <a:buFont typeface="Arial" pitchFamily="34" charset="0"/>
              <a:buChar char="•"/>
            </a:pPr>
            <a:r>
              <a:rPr lang="en-US" dirty="0" smtClean="0"/>
              <a:t>Are there any applications that need a global catalog server running at the location?</a:t>
            </a:r>
            <a:endParaRPr lang="en-CA" dirty="0" smtClean="0"/>
          </a:p>
          <a:p>
            <a:pPr marL="171450" indent="-171450">
              <a:buFont typeface="Arial" pitchFamily="34" charset="0"/>
              <a:buChar char="•"/>
            </a:pPr>
            <a:r>
              <a:rPr lang="en-US" dirty="0" smtClean="0"/>
              <a:t>Is the number of users at the location greater than 100?</a:t>
            </a:r>
            <a:endParaRPr lang="en-CA" dirty="0" smtClean="0"/>
          </a:p>
          <a:p>
            <a:pPr marL="171450" indent="-171450">
              <a:buFont typeface="Arial" pitchFamily="34" charset="0"/>
              <a:buChar char="•"/>
            </a:pPr>
            <a:r>
              <a:rPr lang="en-US" dirty="0" smtClean="0"/>
              <a:t>Is the wide area network (WAN) link 100 percent available?</a:t>
            </a:r>
            <a:endParaRPr lang="en-CA" dirty="0" smtClean="0"/>
          </a:p>
          <a:p>
            <a:pPr marL="171450" indent="-171450">
              <a:buFont typeface="Arial" pitchFamily="34" charset="0"/>
              <a:buChar char="•"/>
            </a:pPr>
            <a:r>
              <a:rPr lang="en-US" dirty="0" smtClean="0"/>
              <a:t>Do many roaming users work at the location?</a:t>
            </a:r>
            <a:endParaRPr lang="en-CA" dirty="0" smtClean="0"/>
          </a:p>
          <a:p>
            <a:pPr marL="171450" indent="-171450">
              <a:buFont typeface="Arial" pitchFamily="34" charset="0"/>
              <a:buChar char="•"/>
            </a:pPr>
            <a:r>
              <a:rPr lang="en-US" dirty="0" smtClean="0"/>
              <a:t>Can Universal Group Membership caching suffice?</a:t>
            </a:r>
            <a:endParaRPr lang="en-CA" dirty="0" smtClean="0"/>
          </a:p>
          <a:p>
            <a:pPr marL="171450" indent="-171450">
              <a:buFont typeface="Arial" pitchFamily="34" charset="0"/>
              <a:buChar char="•"/>
            </a:pPr>
            <a:r>
              <a:rPr lang="en-US" dirty="0" smtClean="0"/>
              <a:t>How many global catalog servers?</a:t>
            </a:r>
            <a:endParaRPr lang="en-CA" dirty="0" smtClean="0"/>
          </a:p>
          <a:p>
            <a:pPr marL="171450" indent="-171450">
              <a:buFont typeface="Arial" pitchFamily="34" charset="0"/>
              <a:buChar char="•"/>
            </a:pPr>
            <a:endParaRPr lang="en-CA" sz="1000" b="0" i="0" kern="1200" dirty="0" smtClean="0">
              <a:effectLst/>
              <a:latin typeface="Arial" charset="0"/>
              <a:ea typeface="+mn-ea"/>
              <a:cs typeface="+mn-cs"/>
            </a:endParaRPr>
          </a:p>
          <a:p>
            <a:endParaRPr lang="en-CA"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609026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Discuss where RODCs can best be used in DC deployment and what aspects of RODCs make them useful in different situations.</a:t>
            </a:r>
          </a:p>
          <a:p>
            <a:endParaRPr lang="en-CA" dirty="0" smtClean="0"/>
          </a:p>
          <a:p>
            <a:r>
              <a:rPr lang="en-CA" dirty="0" smtClean="0"/>
              <a:t>Highlight th</a:t>
            </a:r>
            <a:r>
              <a:rPr lang="en-CA" baseline="0" dirty="0" smtClean="0"/>
              <a:t>e advantages and</a:t>
            </a:r>
            <a:r>
              <a:rPr lang="en-CA" dirty="0" smtClean="0"/>
              <a:t> </a:t>
            </a:r>
            <a:r>
              <a:rPr lang="en-CA" baseline="0" dirty="0" smtClean="0"/>
              <a:t>the disadvantages of RODC implementation.</a:t>
            </a:r>
            <a:endParaRPr lang="en-CA" dirty="0" smtClean="0"/>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403827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 to students</a:t>
            </a:r>
            <a:r>
              <a:rPr lang="en-CA" baseline="0" dirty="0" smtClean="0"/>
              <a:t> how RODC password caching for non-administrative or low security accounts can increase authentication performance on RODCs.</a:t>
            </a:r>
          </a:p>
          <a:p>
            <a:endParaRPr lang="en-CA" baseline="0" dirty="0" smtClean="0"/>
          </a:p>
          <a:p>
            <a:r>
              <a:rPr lang="en-US" sz="1000" b="1" i="1" kern="1200" dirty="0" smtClean="0">
                <a:effectLst/>
                <a:latin typeface="Arial" charset="0"/>
                <a:ea typeface="+mn-ea"/>
                <a:cs typeface="+mn-cs"/>
              </a:rPr>
              <a:t>Password Replication Policy</a:t>
            </a:r>
            <a:endParaRPr lang="en-CA" sz="1000" b="1" i="1" kern="1200" dirty="0" smtClean="0">
              <a:effectLst/>
              <a:latin typeface="Arial" charset="0"/>
              <a:ea typeface="+mn-ea"/>
              <a:cs typeface="+mn-cs"/>
            </a:endParaRPr>
          </a:p>
          <a:p>
            <a:r>
              <a:rPr lang="en-US" sz="1000" kern="1200" dirty="0" smtClean="0">
                <a:effectLst/>
                <a:latin typeface="Arial" charset="0"/>
                <a:ea typeface="+mn-ea"/>
                <a:cs typeface="+mn-cs"/>
              </a:rPr>
              <a:t>The password replication policy was added in Windows Server 2008 to support RODCs. It identifies which passwords will be cached on the RODC. By default, no passwords are cached on the RODC.</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After a password is cached on an RODC, it will be replicated back to the RODC when changes occur through normal replication.</a:t>
            </a:r>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733763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Identify the five </a:t>
            </a:r>
            <a:r>
              <a:rPr lang="en-US" dirty="0"/>
              <a:t>Flexible Single Master Operations </a:t>
            </a:r>
            <a:r>
              <a:rPr lang="en-CA" dirty="0" smtClean="0"/>
              <a:t>(</a:t>
            </a:r>
            <a:r>
              <a:rPr lang="en-CA" baseline="0" dirty="0" smtClean="0"/>
              <a:t>FSMOs) and what functions they perform in AD DS.</a:t>
            </a:r>
            <a:endParaRPr lang="en-CA" b="1" u="sng" baseline="0" dirty="0" smtClean="0"/>
          </a:p>
          <a:p>
            <a:r>
              <a:rPr lang="en-CA" baseline="0" dirty="0" smtClean="0"/>
              <a:t>Identify the placement considerations as outlined in the student handbook.</a:t>
            </a: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843178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590800"/>
            <a:ext cx="6286500" cy="6437313"/>
          </a:xfrm>
        </p:spPr>
        <p:txBody>
          <a:bodyPr>
            <a:normAutofit/>
          </a:bodyPr>
          <a:lstStyle/>
          <a:p>
            <a:r>
              <a:rPr lang="en-US" b="1" dirty="0" smtClean="0"/>
              <a:t>Demonstration Steps:</a:t>
            </a:r>
          </a:p>
          <a:p>
            <a:endParaRPr lang="en-US" b="1" dirty="0" smtClean="0"/>
          </a:p>
          <a:p>
            <a:r>
              <a:rPr lang="en-US" b="1" dirty="0" smtClean="0"/>
              <a:t>NOTE: You must perform</a:t>
            </a:r>
            <a:r>
              <a:rPr lang="en-US" b="1" baseline="0" dirty="0" smtClean="0"/>
              <a:t> the preparation steps  listed on slide 1 of this module to perform this </a:t>
            </a:r>
            <a:r>
              <a:rPr lang="en-US" b="1" baseline="0" smtClean="0"/>
              <a:t>demonstration</a:t>
            </a:r>
            <a:r>
              <a:rPr lang="en-US" b="1" baseline="0" smtClean="0"/>
              <a:t>.</a:t>
            </a:r>
            <a:endParaRPr lang="en-US" b="1" dirty="0" smtClean="0"/>
          </a:p>
          <a:p>
            <a:r>
              <a:rPr lang="en-US" b="1" dirty="0" smtClean="0"/>
              <a:t>Note:</a:t>
            </a:r>
            <a:r>
              <a:rPr lang="en-US" dirty="0" smtClean="0"/>
              <a:t> You require the 6433A-NYC-DC1 and 6433A-NYC-SVR1 virtual machines to complete this demonstration. Log on to both virtual machines as </a:t>
            </a:r>
            <a:r>
              <a:rPr lang="en-US" dirty="0" err="1" smtClean="0"/>
              <a:t>Contoso</a:t>
            </a:r>
            <a:r>
              <a:rPr lang="en-US" dirty="0" smtClean="0"/>
              <a:t>\Administrator, with the password, Pa$$w0rd. </a:t>
            </a:r>
          </a:p>
          <a:p>
            <a:endParaRPr lang="en-US" b="1" dirty="0" smtClean="0"/>
          </a:p>
          <a:p>
            <a:r>
              <a:rPr lang="en-US" b="1" dirty="0" smtClean="0"/>
              <a:t>Transfer the operations master role to another domain controller.</a:t>
            </a:r>
            <a:endParaRPr lang="en-US" dirty="0" smtClean="0"/>
          </a:p>
          <a:p>
            <a:pPr marL="228600" lvl="0" indent="-228600">
              <a:buFont typeface="+mj-lt"/>
              <a:buAutoNum type="arabicPeriod"/>
            </a:pPr>
            <a:r>
              <a:rPr lang="en-US" dirty="0" smtClean="0"/>
              <a:t>On NYC-SVR1, click </a:t>
            </a:r>
            <a:r>
              <a:rPr lang="en-US" b="1" dirty="0" smtClean="0"/>
              <a:t>Start</a:t>
            </a:r>
            <a:r>
              <a:rPr lang="en-US" dirty="0" smtClean="0"/>
              <a:t>, click </a:t>
            </a:r>
            <a:r>
              <a:rPr lang="en-US" b="1" dirty="0" smtClean="0"/>
              <a:t>Administrative Tools,</a:t>
            </a:r>
            <a:r>
              <a:rPr lang="en-US" dirty="0" smtClean="0"/>
              <a:t> and then click </a:t>
            </a:r>
            <a:r>
              <a:rPr lang="en-US" b="1" dirty="0" smtClean="0"/>
              <a:t>Active Directory Users and Computers</a:t>
            </a:r>
            <a:r>
              <a:rPr lang="en-US" dirty="0" smtClean="0"/>
              <a:t>.</a:t>
            </a:r>
          </a:p>
          <a:p>
            <a:pPr marL="228600" lvl="0" indent="-228600">
              <a:buFont typeface="+mj-lt"/>
              <a:buAutoNum type="arabicPeriod"/>
            </a:pPr>
            <a:r>
              <a:rPr lang="en-US" dirty="0" smtClean="0"/>
              <a:t>In the </a:t>
            </a:r>
            <a:r>
              <a:rPr lang="en-US" b="1" dirty="0" smtClean="0"/>
              <a:t>Active Directory Users and Computers</a:t>
            </a:r>
            <a:r>
              <a:rPr lang="en-US" dirty="0" smtClean="0"/>
              <a:t> window, in the console pane, right-click </a:t>
            </a:r>
            <a:r>
              <a:rPr lang="en-US" b="1" dirty="0" smtClean="0"/>
              <a:t>Active Directory Users and Computers</a:t>
            </a:r>
            <a:r>
              <a:rPr lang="en-US" dirty="0" smtClean="0"/>
              <a:t>, click </a:t>
            </a:r>
            <a:r>
              <a:rPr lang="en-US" b="1" dirty="0" smtClean="0"/>
              <a:t>All Tasks,</a:t>
            </a:r>
            <a:r>
              <a:rPr lang="en-US" dirty="0" smtClean="0"/>
              <a:t> and then click </a:t>
            </a:r>
            <a:r>
              <a:rPr lang="en-US" b="1" dirty="0" smtClean="0"/>
              <a:t>Operations Masters</a:t>
            </a:r>
            <a:r>
              <a:rPr lang="en-US" dirty="0" smtClean="0"/>
              <a:t>.</a:t>
            </a:r>
          </a:p>
          <a:p>
            <a:pPr marL="228600" lvl="0" indent="-228600">
              <a:buFont typeface="+mj-lt"/>
              <a:buAutoNum type="arabicPeriod"/>
            </a:pPr>
            <a:r>
              <a:rPr lang="en-US" dirty="0" smtClean="0"/>
              <a:t>In the </a:t>
            </a:r>
            <a:r>
              <a:rPr lang="en-US" b="1" dirty="0" smtClean="0"/>
              <a:t>Operations Master</a:t>
            </a:r>
            <a:r>
              <a:rPr lang="en-US" dirty="0" smtClean="0"/>
              <a:t> window, click the </a:t>
            </a:r>
            <a:r>
              <a:rPr lang="en-US" b="1" dirty="0" smtClean="0"/>
              <a:t>PDC</a:t>
            </a:r>
            <a:r>
              <a:rPr lang="en-US" dirty="0" smtClean="0"/>
              <a:t> tab, and then click the </a:t>
            </a:r>
            <a:r>
              <a:rPr lang="en-US" b="1" dirty="0" smtClean="0"/>
              <a:t>Change</a:t>
            </a:r>
            <a:r>
              <a:rPr lang="en-US" dirty="0" smtClean="0"/>
              <a:t> button.</a:t>
            </a:r>
          </a:p>
          <a:p>
            <a:pPr marL="228600" lvl="0" indent="-228600">
              <a:buFont typeface="+mj-lt"/>
              <a:buAutoNum type="arabicPeriod"/>
            </a:pPr>
            <a:r>
              <a:rPr lang="en-US" dirty="0" smtClean="0"/>
              <a:t>In the </a:t>
            </a:r>
            <a:r>
              <a:rPr lang="en-US" b="1" dirty="0" smtClean="0"/>
              <a:t>Active Directory Domain Services </a:t>
            </a:r>
            <a:r>
              <a:rPr lang="en-US" dirty="0" smtClean="0"/>
              <a:t>window, click </a:t>
            </a:r>
            <a:r>
              <a:rPr lang="en-US" b="1" dirty="0" smtClean="0"/>
              <a:t>Yes</a:t>
            </a:r>
            <a:r>
              <a:rPr lang="en-US" dirty="0" smtClean="0"/>
              <a:t>.</a:t>
            </a:r>
          </a:p>
          <a:p>
            <a:pPr marL="228600" lvl="0" indent="-228600">
              <a:buFont typeface="+mj-lt"/>
              <a:buAutoNum type="arabicPeriod"/>
            </a:pPr>
            <a:r>
              <a:rPr lang="en-US" dirty="0" smtClean="0"/>
              <a:t>In the </a:t>
            </a:r>
            <a:r>
              <a:rPr lang="en-US" b="1" dirty="0" smtClean="0"/>
              <a:t>Active Directory Domain Services </a:t>
            </a:r>
            <a:r>
              <a:rPr lang="en-US" dirty="0" smtClean="0"/>
              <a:t>window, click </a:t>
            </a:r>
            <a:r>
              <a:rPr lang="en-US" b="1" dirty="0" smtClean="0"/>
              <a:t>OK</a:t>
            </a:r>
            <a:r>
              <a:rPr lang="en-US" dirty="0" smtClean="0"/>
              <a:t>.</a:t>
            </a:r>
          </a:p>
          <a:p>
            <a:pPr marL="228600" lvl="0" indent="-228600">
              <a:buFont typeface="+mj-lt"/>
              <a:buAutoNum type="arabicPeriod"/>
            </a:pPr>
            <a:r>
              <a:rPr lang="en-US" dirty="0" smtClean="0"/>
              <a:t>Revert and shut down NYC-SVR1.</a:t>
            </a:r>
          </a:p>
          <a:p>
            <a:r>
              <a:rPr lang="en-US" dirty="0" smtClean="0"/>
              <a:t> </a:t>
            </a:r>
          </a:p>
          <a:p>
            <a:r>
              <a:rPr lang="en-US" b="1" dirty="0" smtClean="0"/>
              <a:t>Seize an operations master role from another domain controller.</a:t>
            </a:r>
            <a:endParaRPr lang="en-US" dirty="0" smtClean="0"/>
          </a:p>
          <a:p>
            <a:pPr marL="228600" lvl="0" indent="-228600">
              <a:buFont typeface="+mj-lt"/>
              <a:buAutoNum type="arabicPeriod"/>
            </a:pPr>
            <a:r>
              <a:rPr lang="en-US" dirty="0" smtClean="0"/>
              <a:t>On NYC-DC1, click </a:t>
            </a:r>
            <a:r>
              <a:rPr lang="en-US" b="1" dirty="0" smtClean="0"/>
              <a:t>Start</a:t>
            </a:r>
            <a:r>
              <a:rPr lang="en-US" dirty="0" smtClean="0"/>
              <a:t>, click </a:t>
            </a:r>
            <a:r>
              <a:rPr lang="en-US" b="1" dirty="0" smtClean="0"/>
              <a:t>Administrative Tools,</a:t>
            </a:r>
            <a:r>
              <a:rPr lang="en-US" dirty="0" smtClean="0"/>
              <a:t> and then click </a:t>
            </a:r>
            <a:r>
              <a:rPr lang="en-US" b="1" dirty="0" smtClean="0"/>
              <a:t>Active Directory Users and Computers</a:t>
            </a:r>
            <a:r>
              <a:rPr lang="en-US" dirty="0" smtClean="0"/>
              <a:t>.</a:t>
            </a:r>
          </a:p>
          <a:p>
            <a:pPr marL="228600" lvl="0" indent="-228600">
              <a:buFont typeface="+mj-lt"/>
              <a:buAutoNum type="arabicPeriod"/>
            </a:pPr>
            <a:r>
              <a:rPr lang="en-US" dirty="0" smtClean="0"/>
              <a:t>In the </a:t>
            </a:r>
            <a:r>
              <a:rPr lang="en-US" b="1" dirty="0" smtClean="0"/>
              <a:t>Active Directory Users and Computers</a:t>
            </a:r>
            <a:r>
              <a:rPr lang="en-US" dirty="0" smtClean="0"/>
              <a:t> window, in the left-hand pane right-click </a:t>
            </a:r>
            <a:r>
              <a:rPr lang="en-US" b="1" dirty="0" smtClean="0"/>
              <a:t>Active Directory Users and Computers</a:t>
            </a:r>
            <a:r>
              <a:rPr lang="en-US" dirty="0" smtClean="0"/>
              <a:t>., click </a:t>
            </a:r>
            <a:r>
              <a:rPr lang="en-US" b="1" dirty="0" smtClean="0"/>
              <a:t>All Tasks,</a:t>
            </a:r>
            <a:r>
              <a:rPr lang="en-US" dirty="0" smtClean="0"/>
              <a:t> and then click </a:t>
            </a:r>
            <a:r>
              <a:rPr lang="en-US" b="1" dirty="0" smtClean="0"/>
              <a:t>Operations Masters</a:t>
            </a:r>
            <a:r>
              <a:rPr lang="en-US" dirty="0" smtClean="0"/>
              <a:t>.</a:t>
            </a:r>
          </a:p>
          <a:p>
            <a:pPr marL="228600" lvl="0" indent="-228600">
              <a:buFont typeface="+mj-lt"/>
              <a:buAutoNum type="arabicPeriod"/>
            </a:pPr>
            <a:r>
              <a:rPr lang="en-US" dirty="0" smtClean="0"/>
              <a:t>In the </a:t>
            </a:r>
            <a:r>
              <a:rPr lang="en-US" b="1" dirty="0" smtClean="0"/>
              <a:t>Operations Masters</a:t>
            </a:r>
            <a:r>
              <a:rPr lang="en-US" dirty="0" smtClean="0"/>
              <a:t> window, click the </a:t>
            </a:r>
            <a:r>
              <a:rPr lang="en-US" b="1" dirty="0" smtClean="0"/>
              <a:t>PDC</a:t>
            </a:r>
            <a:r>
              <a:rPr lang="en-US" dirty="0" smtClean="0"/>
              <a:t> tab. An error is reported that the current operations master is offline. Click the </a:t>
            </a:r>
            <a:r>
              <a:rPr lang="en-US" b="1" dirty="0" smtClean="0"/>
              <a:t>Change</a:t>
            </a:r>
            <a:r>
              <a:rPr lang="en-US" dirty="0" smtClean="0"/>
              <a:t> button.</a:t>
            </a:r>
          </a:p>
          <a:p>
            <a:pPr marL="228600" lvl="0" indent="-228600">
              <a:buFont typeface="+mj-lt"/>
              <a:buAutoNum type="arabicPeriod"/>
            </a:pPr>
            <a:r>
              <a:rPr lang="en-US" dirty="0" smtClean="0"/>
              <a:t>In the </a:t>
            </a:r>
            <a:r>
              <a:rPr lang="en-US" b="1" dirty="0" smtClean="0"/>
              <a:t>Active Directory Domain Services </a:t>
            </a:r>
            <a:r>
              <a:rPr lang="en-US" dirty="0" smtClean="0"/>
              <a:t>window, click </a:t>
            </a:r>
            <a:r>
              <a:rPr lang="en-US" b="1" dirty="0" smtClean="0"/>
              <a:t>Yes</a:t>
            </a:r>
            <a:r>
              <a:rPr lang="en-US" dirty="0" smtClean="0"/>
              <a:t>.</a:t>
            </a:r>
          </a:p>
          <a:p>
            <a:pPr marL="228600" lvl="0" indent="-228600">
              <a:buFont typeface="+mj-lt"/>
              <a:buAutoNum type="arabicPeriod"/>
            </a:pPr>
            <a:r>
              <a:rPr lang="en-US" dirty="0" smtClean="0"/>
              <a:t>In the </a:t>
            </a:r>
            <a:r>
              <a:rPr lang="en-US" b="1" dirty="0" smtClean="0"/>
              <a:t>Active Directory Domain Services </a:t>
            </a:r>
            <a:r>
              <a:rPr lang="en-US" dirty="0" smtClean="0"/>
              <a:t>window, click </a:t>
            </a:r>
            <a:r>
              <a:rPr lang="en-US" b="1" dirty="0" smtClean="0"/>
              <a:t>Yes </a:t>
            </a:r>
            <a:r>
              <a:rPr lang="en-US" dirty="0" smtClean="0"/>
              <a:t>to attempt a forced transfer. </a:t>
            </a:r>
          </a:p>
          <a:p>
            <a:pPr marL="228600" lvl="0" indent="-228600">
              <a:buFont typeface="+mj-lt"/>
              <a:buAutoNum type="arabicPeriod"/>
            </a:pPr>
            <a:r>
              <a:rPr lang="en-US" dirty="0" smtClean="0"/>
              <a:t>Click </a:t>
            </a:r>
            <a:r>
              <a:rPr lang="en-US" b="1" dirty="0" smtClean="0"/>
              <a:t>OK</a:t>
            </a:r>
            <a:r>
              <a:rPr lang="en-US" dirty="0" smtClean="0"/>
              <a:t> and then click </a:t>
            </a:r>
            <a:r>
              <a:rPr lang="en-US" b="1" dirty="0" smtClean="0"/>
              <a:t>Close</a:t>
            </a:r>
            <a:r>
              <a:rPr lang="en-US" dirty="0" smtClean="0"/>
              <a:t>.</a:t>
            </a:r>
          </a:p>
          <a:p>
            <a:pPr marL="228600" lvl="0" indent="-228600">
              <a:buFont typeface="+mj-lt"/>
              <a:buAutoNum type="arabicPeriod"/>
            </a:pPr>
            <a:r>
              <a:rPr lang="en-US" dirty="0" smtClean="0"/>
              <a:t>Revert the virtual machines.</a:t>
            </a:r>
          </a:p>
          <a:p>
            <a:endParaRPr lang="en-US" dirty="0"/>
          </a:p>
        </p:txBody>
      </p:sp>
      <p:sp>
        <p:nvSpPr>
          <p:cNvPr id="5" name="Slide Number Placeholder 4"/>
          <p:cNvSpPr>
            <a:spLocks noGrp="1"/>
          </p:cNvSpPr>
          <p:nvPr>
            <p:ph type="sldNum" sz="quarter" idx="11"/>
          </p:nvPr>
        </p:nvSpPr>
        <p:spPr/>
        <p:txBody>
          <a:bodyPr/>
          <a:lstStyle/>
          <a:p>
            <a:pPr>
              <a:defRPr/>
            </a:pPr>
            <a:fld id="{DCCEFC8F-1EBC-43E5-886D-F0A9AD3E9B6F}" type="slidenum">
              <a:rPr lang="en-US" smtClean="0"/>
              <a:pPr>
                <a:defRPr/>
              </a:pPr>
              <a:t>14</a:t>
            </a:fld>
            <a:endParaRPr lang="en-US"/>
          </a:p>
        </p:txBody>
      </p:sp>
      <p:sp>
        <p:nvSpPr>
          <p:cNvPr id="6" name="Header Placeholder 4"/>
          <p:cNvSpPr>
            <a:spLocks noGrp="1"/>
          </p:cNvSpPr>
          <p:nvPr>
            <p:ph type="hdr" sz="quarter"/>
          </p:nvPr>
        </p:nvSpPr>
        <p:spPr>
          <a:xfrm>
            <a:off x="0" y="238125"/>
            <a:ext cx="3038475" cy="347663"/>
          </a:xfrm>
        </p:spPr>
        <p:txBody>
          <a:bodyPr/>
          <a:lstStyle/>
          <a:p>
            <a:r>
              <a:rPr lang="en-US" dirty="0"/>
              <a:t>Module 4: Planning and Provisioning Active Directory Domain Services</a:t>
            </a:r>
          </a:p>
          <a:p>
            <a:endParaRPr lang="en-US" dirty="0" smtClean="0"/>
          </a:p>
          <a:p>
            <a:pPr>
              <a:defRPr/>
            </a:pPr>
            <a:endParaRPr lang="en-US" dirty="0"/>
          </a:p>
        </p:txBody>
      </p:sp>
      <p:sp>
        <p:nvSpPr>
          <p:cNvPr id="7" name="Date Placeholder 5"/>
          <p:cNvSpPr>
            <a:spLocks noGrp="1"/>
          </p:cNvSpPr>
          <p:nvPr>
            <p:ph type="dt" idx="1"/>
          </p:nvPr>
        </p:nvSpPr>
        <p:spPr>
          <a:xfrm>
            <a:off x="0" y="0"/>
            <a:ext cx="3038475" cy="222250"/>
          </a:xfrm>
        </p:spPr>
        <p:txBody>
          <a:bodyPr/>
          <a:lstStyle/>
          <a:p>
            <a:pPr>
              <a:defRPr/>
            </a:pPr>
            <a:r>
              <a:rPr lang="en-US" dirty="0" smtClean="0"/>
              <a:t>Course 6433A</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dirty="0" smtClean="0"/>
              <a:t>Scenario 1: </a:t>
            </a:r>
            <a:r>
              <a:rPr lang="en-US" dirty="0"/>
              <a:t>The </a:t>
            </a:r>
            <a:r>
              <a:rPr lang="en-US" dirty="0" err="1"/>
              <a:t>Fabrikam</a:t>
            </a:r>
            <a:r>
              <a:rPr lang="en-US" dirty="0"/>
              <a:t> Corporation is planning to implement Active Directory throughout its organization. </a:t>
            </a:r>
            <a:r>
              <a:rPr lang="en-US" dirty="0" err="1"/>
              <a:t>Fabrikam</a:t>
            </a:r>
            <a:r>
              <a:rPr lang="en-US" dirty="0"/>
              <a:t> has a worldwide operation, with offices based in Europe, Asia, and North America. In consultation with staff in the IT department of </a:t>
            </a:r>
            <a:r>
              <a:rPr lang="en-US" dirty="0" err="1"/>
              <a:t>Fabrikam</a:t>
            </a:r>
            <a:r>
              <a:rPr lang="en-US" dirty="0"/>
              <a:t>, you determine the following facts:</a:t>
            </a:r>
          </a:p>
          <a:p>
            <a:pPr marL="171450" lvl="0" indent="-171450">
              <a:buFont typeface="Arial" pitchFamily="34" charset="0"/>
              <a:buChar char="•"/>
            </a:pPr>
            <a:r>
              <a:rPr lang="en-US" dirty="0"/>
              <a:t>There are 30,000 users distributed fairly evenly across all the three regions.</a:t>
            </a:r>
          </a:p>
          <a:p>
            <a:pPr marL="171450" lvl="0" indent="-171450">
              <a:buFont typeface="Arial" pitchFamily="34" charset="0"/>
              <a:buChar char="•"/>
            </a:pPr>
            <a:r>
              <a:rPr lang="en-US" dirty="0"/>
              <a:t>Headquarters for the worldwide operation are in Dallas, Texas. </a:t>
            </a:r>
          </a:p>
          <a:p>
            <a:pPr marL="171450" lvl="0" indent="-171450">
              <a:buFont typeface="Arial" pitchFamily="34" charset="0"/>
              <a:buChar char="•"/>
            </a:pPr>
            <a:r>
              <a:rPr lang="en-US" dirty="0"/>
              <a:t>Headquarters for the North American division are also based in Dallas. </a:t>
            </a:r>
          </a:p>
          <a:p>
            <a:pPr marL="171450" lvl="0" indent="-171450">
              <a:buFont typeface="Arial" pitchFamily="34" charset="0"/>
              <a:buChar char="•"/>
            </a:pPr>
            <a:r>
              <a:rPr lang="en-US" dirty="0"/>
              <a:t>The Asian headquarters are based in Singapore, and the European headquarters are in Paris, France.</a:t>
            </a:r>
          </a:p>
          <a:p>
            <a:pPr marL="171450" lvl="0" indent="-171450">
              <a:buFont typeface="Arial" pitchFamily="34" charset="0"/>
              <a:buChar char="•"/>
            </a:pPr>
            <a:r>
              <a:rPr lang="en-US" dirty="0"/>
              <a:t>Each continental headquarter supports regional national offices; these national offices are connected by high-speed links to their respective continental headquarter.</a:t>
            </a:r>
          </a:p>
          <a:p>
            <a:pPr marL="171450" lvl="0" indent="-171450">
              <a:buFont typeface="Arial" pitchFamily="34" charset="0"/>
              <a:buChar char="•"/>
            </a:pPr>
            <a:r>
              <a:rPr lang="en-US" dirty="0"/>
              <a:t>The national offices act as hubs for branch offices.</a:t>
            </a:r>
          </a:p>
          <a:p>
            <a:r>
              <a:rPr lang="en-US" dirty="0"/>
              <a:t>Using this information, answer the following </a:t>
            </a:r>
            <a:r>
              <a:rPr lang="en-US" dirty="0" smtClean="0"/>
              <a:t>questions:</a:t>
            </a:r>
            <a:endParaRPr lang="en-US" dirty="0"/>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What are your initial thoughts about a forest topology?</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There is nothing to indicate that more than one forest would be necessary in this scenario.</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How many domains do you envisage using?</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Four domains, one for each region and an empty forest root domain for </a:t>
            </a:r>
            <a:r>
              <a:rPr lang="en-US" sz="1000" kern="1200" dirty="0" err="1" smtClean="0">
                <a:solidFill>
                  <a:schemeClr val="tx1"/>
                </a:solidFill>
                <a:effectLst/>
                <a:latin typeface="Arial" charset="0"/>
                <a:ea typeface="+mn-ea"/>
                <a:cs typeface="+mn-cs"/>
              </a:rPr>
              <a:t>Fabrikam</a:t>
            </a:r>
            <a:r>
              <a:rPr lang="en-US" sz="1000" kern="1200" dirty="0" smtClean="0">
                <a:solidFill>
                  <a:schemeClr val="tx1"/>
                </a:solidFill>
                <a:effectLst/>
                <a:latin typeface="Arial" charset="0"/>
                <a:ea typeface="+mn-ea"/>
                <a:cs typeface="+mn-cs"/>
              </a:rPr>
              <a:t>.</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How many sites do you imagine will be required?</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 specific number cannot be defined without knowing more about the branch and national office, but generally, one site should be configured for each physical location.</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Do you think that more than one tree is indicated?</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There are no details in the scenario that indicate a requirement for multiple domain trees.</a:t>
            </a:r>
          </a:p>
          <a:p>
            <a:r>
              <a:rPr lang="en-CA" b="1" i="1" u="sng" dirty="0" smtClean="0"/>
              <a:t/>
            </a:r>
            <a:br>
              <a:rPr lang="en-CA" b="1" i="1" u="sng" dirty="0" smtClean="0"/>
            </a:br>
            <a:endParaRPr lang="en-US" sz="10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422846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dirty="0"/>
              <a:t>Scenario 2:</a:t>
            </a:r>
            <a:r>
              <a:rPr lang="en-CA" b="1" dirty="0">
                <a:solidFill>
                  <a:srgbClr val="006600"/>
                </a:solidFill>
              </a:rPr>
              <a:t> </a:t>
            </a:r>
            <a:r>
              <a:rPr lang="en-US" dirty="0"/>
              <a:t>You spend some more time researching the </a:t>
            </a:r>
            <a:r>
              <a:rPr lang="en-US" dirty="0" err="1"/>
              <a:t>Fabrikam</a:t>
            </a:r>
            <a:r>
              <a:rPr lang="en-US" dirty="0"/>
              <a:t> </a:t>
            </a:r>
            <a:r>
              <a:rPr lang="en-US" dirty="0" smtClean="0"/>
              <a:t>organization </a:t>
            </a:r>
            <a:r>
              <a:rPr lang="en-US" dirty="0"/>
              <a:t>and learn the following additional facts:</a:t>
            </a:r>
          </a:p>
          <a:p>
            <a:pPr marL="171450" lvl="0" indent="-171450">
              <a:buFont typeface="Arial" pitchFamily="34" charset="0"/>
              <a:buChar char="•"/>
            </a:pPr>
            <a:r>
              <a:rPr lang="en-US" dirty="0"/>
              <a:t>The Asian division has recently acquired a company, </a:t>
            </a:r>
            <a:r>
              <a:rPr lang="en-US" dirty="0" err="1" smtClean="0"/>
              <a:t>Contoso</a:t>
            </a:r>
            <a:r>
              <a:rPr lang="en-US" smtClean="0"/>
              <a:t>, Ltd., </a:t>
            </a:r>
            <a:r>
              <a:rPr lang="en-US" dirty="0"/>
              <a:t>based in Australia that manufactures batteries for telecommunications equipment. This company already has Active Directory deployed in a single forest environment. </a:t>
            </a:r>
          </a:p>
          <a:p>
            <a:pPr marL="171450" lvl="0" indent="-171450">
              <a:buFont typeface="Arial" pitchFamily="34" charset="0"/>
              <a:buChar char="•"/>
            </a:pPr>
            <a:r>
              <a:rPr lang="en-US" dirty="0" err="1"/>
              <a:t>Fabrikam</a:t>
            </a:r>
            <a:r>
              <a:rPr lang="en-US" dirty="0"/>
              <a:t> is planning to deploy Exchange Server 2010 within the first few months of deploying Active Directory. </a:t>
            </a:r>
          </a:p>
          <a:p>
            <a:r>
              <a:rPr lang="en-US" dirty="0"/>
              <a:t>How might these new discoveries affect your plans? Answer the following questions:</a:t>
            </a:r>
          </a:p>
          <a:p>
            <a:r>
              <a:rPr lang="en-US" b="1" dirty="0"/>
              <a:t>Question:</a:t>
            </a:r>
            <a:r>
              <a:rPr lang="en-US" dirty="0"/>
              <a:t> How many forests do you envisage?</a:t>
            </a:r>
          </a:p>
          <a:p>
            <a:r>
              <a:rPr lang="en-US" b="1" dirty="0"/>
              <a:t>Answer: </a:t>
            </a:r>
            <a:r>
              <a:rPr lang="en-US" dirty="0"/>
              <a:t>It appears likely that two forests are </a:t>
            </a:r>
            <a:r>
              <a:rPr lang="en-US" dirty="0" smtClean="0"/>
              <a:t>required—the </a:t>
            </a:r>
            <a:r>
              <a:rPr lang="en-US" dirty="0"/>
              <a:t>existing </a:t>
            </a:r>
            <a:r>
              <a:rPr lang="en-US" dirty="0" err="1"/>
              <a:t>Contoso</a:t>
            </a:r>
            <a:r>
              <a:rPr lang="en-US" dirty="0"/>
              <a:t> forest and the new forest for </a:t>
            </a:r>
            <a:r>
              <a:rPr lang="en-US" dirty="0" err="1"/>
              <a:t>Fabrikam</a:t>
            </a:r>
            <a:r>
              <a:rPr lang="en-US" dirty="0"/>
              <a:t>. It is possible that objects from the </a:t>
            </a:r>
            <a:r>
              <a:rPr lang="en-US" dirty="0" err="1"/>
              <a:t>Contoso</a:t>
            </a:r>
            <a:r>
              <a:rPr lang="en-US" dirty="0"/>
              <a:t> forest could be migrated to a new domain in the </a:t>
            </a:r>
            <a:r>
              <a:rPr lang="en-US" dirty="0" err="1"/>
              <a:t>Fabrikam</a:t>
            </a:r>
            <a:r>
              <a:rPr lang="en-US" dirty="0"/>
              <a:t> forest at a later stage. It is probably undesirable to use the </a:t>
            </a:r>
            <a:r>
              <a:rPr lang="en-US" dirty="0" err="1"/>
              <a:t>Contoso</a:t>
            </a:r>
            <a:r>
              <a:rPr lang="en-US" dirty="0"/>
              <a:t> forest and add a new tree for </a:t>
            </a:r>
            <a:r>
              <a:rPr lang="en-US" dirty="0" err="1"/>
              <a:t>Fabrikam</a:t>
            </a:r>
            <a:r>
              <a:rPr lang="en-US" dirty="0"/>
              <a:t>, as the forest root would not be located in the </a:t>
            </a:r>
            <a:r>
              <a:rPr lang="en-US" dirty="0" err="1"/>
              <a:t>Fabrikam</a:t>
            </a:r>
            <a:r>
              <a:rPr lang="en-US" dirty="0"/>
              <a:t> worldwide headquarters.</a:t>
            </a:r>
          </a:p>
          <a:p>
            <a:r>
              <a:rPr lang="en-US" b="1" dirty="0"/>
              <a:t/>
            </a:r>
            <a:br>
              <a:rPr lang="en-US" b="1" dirty="0"/>
            </a:br>
            <a:r>
              <a:rPr lang="en-US" b="1" dirty="0"/>
              <a:t>Question:</a:t>
            </a:r>
            <a:r>
              <a:rPr lang="en-US" dirty="0"/>
              <a:t> How does implementing Exchange Server affect your plans?</a:t>
            </a:r>
          </a:p>
          <a:p>
            <a:r>
              <a:rPr lang="en-US" b="1" dirty="0"/>
              <a:t>Answer:</a:t>
            </a:r>
            <a:r>
              <a:rPr lang="en-US" dirty="0"/>
              <a:t> Exchange Server 2010 is deployed as a forest-level application; this means that only one Exchange Server organization can reside within a single forest. You would need to conduct research to determine if there was any reason to imagine that each region required a different Exchange Server organization. Also bear in mind that Exchange Server requires significant modifications to the Active Directory schema. Whenever you plan to deploy an application that requires schema changes shortly after deploying Active Directory, plan to make the schema changes with the initial Active Directory deployment. </a:t>
            </a:r>
            <a:endParaRPr lang="en-CA" dirty="0"/>
          </a:p>
          <a:p>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3832186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17</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kern="1200" dirty="0" smtClean="0">
                <a:effectLst/>
                <a:latin typeface="Arial" charset="0"/>
                <a:ea typeface="+mn-ea"/>
                <a:cs typeface="+mn-cs"/>
              </a:rPr>
              <a:t>This discussion is designed to get students</a:t>
            </a:r>
            <a:r>
              <a:rPr lang="en-CA" sz="1000" kern="1200" baseline="0" dirty="0" smtClean="0">
                <a:effectLst/>
                <a:latin typeface="Arial" charset="0"/>
                <a:ea typeface="+mn-ea"/>
                <a:cs typeface="+mn-cs"/>
              </a:rPr>
              <a:t> thinking about the variety of factors that will combine to affect the way they plan their OU structure.</a:t>
            </a:r>
            <a:endParaRPr lang="en-CA" sz="1000"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Question: </a:t>
            </a:r>
            <a:r>
              <a:rPr lang="en-US" sz="1000" kern="1200" dirty="0" smtClean="0">
                <a:effectLst/>
                <a:latin typeface="Arial" charset="0"/>
                <a:ea typeface="+mn-ea"/>
                <a:cs typeface="+mn-cs"/>
              </a:rPr>
              <a:t>What are some typical models for OU structure design? </a:t>
            </a: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Models may include: Departmental, Geographic, or Object-based. OU design can also be modeled after specific line-of-business aspects.</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What considerations should be taken into account when designing an OU structure?</a:t>
            </a:r>
          </a:p>
          <a:p>
            <a:r>
              <a:rPr lang="en-US" sz="1000" b="1" kern="1200" dirty="0" smtClean="0">
                <a:effectLst/>
                <a:latin typeface="Arial" charset="0"/>
                <a:ea typeface="+mn-ea"/>
                <a:cs typeface="+mn-cs"/>
              </a:rPr>
              <a:t>Answer: </a:t>
            </a:r>
            <a:r>
              <a:rPr lang="en-US" sz="1000" kern="1200" dirty="0" smtClean="0">
                <a:effectLst/>
                <a:latin typeface="Arial" charset="0"/>
                <a:ea typeface="+mn-ea"/>
                <a:cs typeface="+mn-cs"/>
              </a:rPr>
              <a:t>Considerations may include any other following. How many objects exist in your Active Directory Domain Services environment, how your Active Directory Domain Services environment will be managed, how your organization will use Group Policy, how administration will be structured or how Active Directory Domain Services objects will be stored and replicated. In general, two levels of OUs are commonly implemented. A higher level of OUs to split the domain into units of delegation and  lower level designed to assign Group Policy objects.</a:t>
            </a:r>
            <a:endParaRPr lang="en-US" sz="1000" kern="1200" dirty="0">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0657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a:t>
            </a:r>
            <a:r>
              <a:rPr lang="en-CA" baseline="0" dirty="0" smtClean="0"/>
              <a:t> to the students the importance of carefully considering user and computer account objects and how they will be implemented in the domain. Proper user and computer account organization Is highly dependent on OU structure, so the two should be planned in conjunction.</a:t>
            </a:r>
          </a:p>
          <a:p>
            <a:endParaRPr lang="en-CA" baseline="0" dirty="0" smtClean="0"/>
          </a:p>
          <a:p>
            <a:r>
              <a:rPr lang="en-CA" baseline="0" dirty="0" smtClean="0"/>
              <a:t>Highlight the considerations for planning user and computer account management as outline on the slide. Discuss the implications of each one with the students and what they are currently using or plan to use in their environments.</a:t>
            </a:r>
            <a:endParaRPr lang="en-CA" dirty="0">
              <a:solidFill>
                <a:srgbClr val="FF0000"/>
              </a:solidFill>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19</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585870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Promote NYC-SVR1 to a domain controller (these steps should be performed prior to the demonstration).</a:t>
            </a:r>
          </a:p>
          <a:p>
            <a:r>
              <a:rPr lang="en-CA" sz="1000" b="1" kern="1200" dirty="0" smtClean="0">
                <a:solidFill>
                  <a:schemeClr val="tx1"/>
                </a:solidFill>
                <a:effectLst/>
                <a:latin typeface="Arial" charset="0"/>
                <a:ea typeface="+mn-ea"/>
                <a:cs typeface="+mn-cs"/>
              </a:rPr>
              <a:t>These</a:t>
            </a:r>
            <a:r>
              <a:rPr lang="en-CA" sz="1000" b="1" kern="1200" baseline="0" dirty="0" smtClean="0">
                <a:solidFill>
                  <a:schemeClr val="tx1"/>
                </a:solidFill>
                <a:effectLst/>
                <a:latin typeface="Arial" charset="0"/>
                <a:ea typeface="+mn-ea"/>
                <a:cs typeface="+mn-cs"/>
              </a:rPr>
              <a:t> steps are required to perform the Seizing FSMO Roles demonstration in Lesson 1. If you are not doing this demonstration, these steps do not have to be performed. </a:t>
            </a:r>
            <a:br>
              <a:rPr lang="en-CA" sz="1000" b="1" kern="1200" baseline="0" dirty="0" smtClean="0">
                <a:solidFill>
                  <a:schemeClr val="tx1"/>
                </a:solidFill>
                <a:effectLst/>
                <a:latin typeface="Arial" charset="0"/>
                <a:ea typeface="+mn-ea"/>
                <a:cs typeface="+mn-cs"/>
              </a:rPr>
            </a:b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Start 6433A-NYC-DC1 and 6433A-NYC-SVR1. Log on to both computers</a:t>
            </a:r>
            <a:r>
              <a:rPr lang="en-US" sz="1000" kern="1200" baseline="0" dirty="0" smtClean="0">
                <a:solidFill>
                  <a:schemeClr val="tx1"/>
                </a:solidFill>
                <a:effectLst/>
                <a:latin typeface="Arial" charset="0"/>
                <a:ea typeface="+mn-ea"/>
                <a:cs typeface="+mn-cs"/>
              </a:rPr>
              <a:t> as </a:t>
            </a:r>
            <a:r>
              <a:rPr lang="en-US" sz="1000" kern="1200" baseline="0" dirty="0" err="1" smtClean="0">
                <a:solidFill>
                  <a:schemeClr val="tx1"/>
                </a:solidFill>
                <a:effectLst/>
                <a:latin typeface="Arial" charset="0"/>
                <a:ea typeface="+mn-ea"/>
                <a:cs typeface="+mn-cs"/>
              </a:rPr>
              <a:t>Contoso</a:t>
            </a:r>
            <a:r>
              <a:rPr lang="en-US" sz="1000" kern="1200" baseline="0" dirty="0" smtClean="0">
                <a:solidFill>
                  <a:schemeClr val="tx1"/>
                </a:solidFill>
                <a:effectLst/>
                <a:latin typeface="Arial" charset="0"/>
                <a:ea typeface="+mn-ea"/>
                <a:cs typeface="+mn-cs"/>
              </a:rPr>
              <a:t>\Administrator with the password of Pa$$w0rd.</a:t>
            </a:r>
            <a:endParaRPr lang="en-US"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NYC-SVR1,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type </a:t>
            </a:r>
            <a:r>
              <a:rPr lang="en-US" sz="1000" b="1" kern="1200" dirty="0" err="1" smtClean="0">
                <a:solidFill>
                  <a:schemeClr val="tx1"/>
                </a:solidFill>
                <a:effectLst/>
                <a:latin typeface="Arial" charset="0"/>
                <a:ea typeface="+mn-ea"/>
                <a:cs typeface="+mn-cs"/>
              </a:rPr>
              <a:t>dcpromo</a:t>
            </a:r>
            <a:r>
              <a:rPr lang="en-US" sz="1000" kern="1200" dirty="0" smtClean="0">
                <a:solidFill>
                  <a:schemeClr val="tx1"/>
                </a:solidFill>
                <a:effectLst/>
                <a:latin typeface="Arial" charset="0"/>
                <a:ea typeface="+mn-ea"/>
                <a:cs typeface="+mn-cs"/>
              </a:rPr>
              <a:t> into the Start menu search field, and then press Enter.</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Active Directory Domain Services Installation Wizard </a:t>
            </a:r>
            <a:r>
              <a:rPr lang="en-US" sz="1000" kern="1200" dirty="0" smtClean="0">
                <a:solidFill>
                  <a:schemeClr val="tx1"/>
                </a:solidFill>
                <a:effectLst/>
                <a:latin typeface="Arial" charset="0"/>
                <a:ea typeface="+mn-ea"/>
                <a:cs typeface="+mn-cs"/>
              </a:rPr>
              <a:t>window,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Operating System Compatibility </a:t>
            </a:r>
            <a:r>
              <a:rPr lang="en-US" sz="1000" kern="1200" dirty="0" smtClean="0">
                <a:solidFill>
                  <a:schemeClr val="tx1"/>
                </a:solidFill>
                <a:effectLst/>
                <a:latin typeface="Arial" charset="0"/>
                <a:ea typeface="+mn-ea"/>
                <a:cs typeface="+mn-cs"/>
              </a:rPr>
              <a:t>screen,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Choose a Deployment Configuration </a:t>
            </a:r>
            <a:r>
              <a:rPr lang="en-US" sz="1000" kern="1200" dirty="0" smtClean="0">
                <a:solidFill>
                  <a:schemeClr val="tx1"/>
                </a:solidFill>
                <a:effectLst/>
                <a:latin typeface="Arial" charset="0"/>
                <a:ea typeface="+mn-ea"/>
                <a:cs typeface="+mn-cs"/>
              </a:rPr>
              <a:t>screen, click the radio button to select </a:t>
            </a:r>
            <a:r>
              <a:rPr lang="en-US" sz="1000" b="1" kern="1200" dirty="0" smtClean="0">
                <a:solidFill>
                  <a:schemeClr val="tx1"/>
                </a:solidFill>
                <a:effectLst/>
                <a:latin typeface="Arial" charset="0"/>
                <a:ea typeface="+mn-ea"/>
                <a:cs typeface="+mn-cs"/>
              </a:rPr>
              <a:t>Existing forest</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Network Credentials </a:t>
            </a:r>
            <a:r>
              <a:rPr lang="en-US" sz="1000" kern="1200" dirty="0" smtClean="0">
                <a:solidFill>
                  <a:schemeClr val="tx1"/>
                </a:solidFill>
                <a:effectLst/>
                <a:latin typeface="Arial" charset="0"/>
                <a:ea typeface="+mn-ea"/>
                <a:cs typeface="+mn-cs"/>
              </a:rPr>
              <a:t>screen, click </a:t>
            </a:r>
            <a:r>
              <a:rPr lang="en-US" sz="1000" b="1" kern="1200" dirty="0" smtClean="0">
                <a:solidFill>
                  <a:schemeClr val="tx1"/>
                </a:solidFill>
                <a:effectLst/>
                <a:latin typeface="Arial" charset="0"/>
                <a:ea typeface="+mn-ea"/>
                <a:cs typeface="+mn-cs"/>
              </a:rPr>
              <a:t>Next.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Select a Domain </a:t>
            </a:r>
            <a:r>
              <a:rPr lang="en-US" sz="1000" kern="1200" dirty="0" smtClean="0">
                <a:solidFill>
                  <a:schemeClr val="tx1"/>
                </a:solidFill>
                <a:effectLst/>
                <a:latin typeface="Arial" charset="0"/>
                <a:ea typeface="+mn-ea"/>
                <a:cs typeface="+mn-cs"/>
              </a:rPr>
              <a:t>screen,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Select a Site</a:t>
            </a:r>
            <a:r>
              <a:rPr lang="en-US" sz="1000" kern="1200" dirty="0" smtClean="0">
                <a:solidFill>
                  <a:schemeClr val="tx1"/>
                </a:solidFill>
                <a:effectLst/>
                <a:latin typeface="Arial" charset="0"/>
                <a:ea typeface="+mn-ea"/>
                <a:cs typeface="+mn-cs"/>
              </a:rPr>
              <a:t> screen,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Additional Domain Controller Options</a:t>
            </a:r>
            <a:r>
              <a:rPr lang="en-US" sz="1000" kern="1200" dirty="0" smtClean="0">
                <a:solidFill>
                  <a:schemeClr val="tx1"/>
                </a:solidFill>
                <a:effectLst/>
                <a:latin typeface="Arial" charset="0"/>
                <a:ea typeface="+mn-ea"/>
                <a:cs typeface="+mn-cs"/>
              </a:rPr>
              <a:t> screen, click to de-select both </a:t>
            </a:r>
            <a:r>
              <a:rPr lang="en-US" sz="1000" b="1" kern="1200" dirty="0" smtClean="0">
                <a:solidFill>
                  <a:schemeClr val="tx1"/>
                </a:solidFill>
                <a:effectLst/>
                <a:latin typeface="Arial" charset="0"/>
                <a:ea typeface="+mn-ea"/>
                <a:cs typeface="+mn-cs"/>
              </a:rPr>
              <a:t>DNS server</a:t>
            </a:r>
            <a:r>
              <a:rPr lang="en-US" sz="1000" kern="1200" dirty="0" smtClean="0">
                <a:solidFill>
                  <a:schemeClr val="tx1"/>
                </a:solidFill>
                <a:effectLst/>
                <a:latin typeface="Arial" charset="0"/>
                <a:ea typeface="+mn-ea"/>
                <a:cs typeface="+mn-cs"/>
              </a:rPr>
              <a:t> and </a:t>
            </a:r>
            <a:r>
              <a:rPr lang="en-US" sz="1000" b="1" kern="1200" dirty="0" smtClean="0">
                <a:solidFill>
                  <a:schemeClr val="tx1"/>
                </a:solidFill>
                <a:effectLst/>
                <a:latin typeface="Arial" charset="0"/>
                <a:ea typeface="+mn-ea"/>
                <a:cs typeface="+mn-cs"/>
              </a:rPr>
              <a:t>Global catalog, </a:t>
            </a:r>
            <a:r>
              <a:rPr lang="en-US" sz="1000" kern="1200" dirty="0" smtClean="0">
                <a:solidFill>
                  <a:schemeClr val="tx1"/>
                </a:solidFill>
                <a:effectLst/>
                <a:latin typeface="Arial" charset="0"/>
                <a:ea typeface="+mn-ea"/>
                <a:cs typeface="+mn-cs"/>
              </a:rPr>
              <a:t>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Infrastructure Master Configuration Conflict window, click </a:t>
            </a:r>
            <a:r>
              <a:rPr lang="en-US" sz="1000" b="1" kern="1200" dirty="0" smtClean="0">
                <a:solidFill>
                  <a:schemeClr val="tx1"/>
                </a:solidFill>
                <a:effectLst/>
                <a:latin typeface="Arial" charset="0"/>
                <a:ea typeface="+mn-ea"/>
                <a:cs typeface="+mn-cs"/>
              </a:rPr>
              <a:t>Do not transfer the Infrastructure master role to this domain controller. I will correct the configuration later</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Location for Database, Log Files, and SYSVOL</a:t>
            </a:r>
            <a:r>
              <a:rPr lang="en-US" sz="1000" kern="1200" dirty="0" smtClean="0">
                <a:solidFill>
                  <a:schemeClr val="tx1"/>
                </a:solidFill>
                <a:effectLst/>
                <a:latin typeface="Arial" charset="0"/>
                <a:ea typeface="+mn-ea"/>
                <a:cs typeface="+mn-cs"/>
              </a:rPr>
              <a:t> screen,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Directory Services Restore Mode Administrator Password</a:t>
            </a:r>
            <a:r>
              <a:rPr lang="en-US" sz="1000" kern="1200" dirty="0" smtClean="0">
                <a:solidFill>
                  <a:schemeClr val="tx1"/>
                </a:solidFill>
                <a:effectLst/>
                <a:latin typeface="Arial" charset="0"/>
                <a:ea typeface="+mn-ea"/>
                <a:cs typeface="+mn-cs"/>
              </a:rPr>
              <a:t> screen, enter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 into both the </a:t>
            </a:r>
            <a:r>
              <a:rPr lang="en-US" sz="1000" b="1" kern="1200" dirty="0" smtClean="0">
                <a:solidFill>
                  <a:schemeClr val="tx1"/>
                </a:solidFill>
                <a:effectLst/>
                <a:latin typeface="Arial" charset="0"/>
                <a:ea typeface="+mn-ea"/>
                <a:cs typeface="+mn-cs"/>
              </a:rPr>
              <a:t>Password</a:t>
            </a:r>
            <a:r>
              <a:rPr lang="en-US" sz="1000" kern="1200" dirty="0" smtClean="0">
                <a:solidFill>
                  <a:schemeClr val="tx1"/>
                </a:solidFill>
                <a:effectLst/>
                <a:latin typeface="Arial" charset="0"/>
                <a:ea typeface="+mn-ea"/>
                <a:cs typeface="+mn-cs"/>
              </a:rPr>
              <a:t> and </a:t>
            </a:r>
            <a:r>
              <a:rPr lang="en-US" sz="1000" b="1" kern="1200" dirty="0" smtClean="0">
                <a:solidFill>
                  <a:schemeClr val="tx1"/>
                </a:solidFill>
                <a:effectLst/>
                <a:latin typeface="Arial" charset="0"/>
                <a:ea typeface="+mn-ea"/>
                <a:cs typeface="+mn-cs"/>
              </a:rPr>
              <a:t>Confirm password</a:t>
            </a:r>
            <a:r>
              <a:rPr lang="en-US" sz="1000" kern="1200" dirty="0" smtClean="0">
                <a:solidFill>
                  <a:schemeClr val="tx1"/>
                </a:solidFill>
                <a:effectLst/>
                <a:latin typeface="Arial" charset="0"/>
                <a:ea typeface="+mn-ea"/>
                <a:cs typeface="+mn-cs"/>
              </a:rPr>
              <a:t> fields,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Summary</a:t>
            </a:r>
            <a:r>
              <a:rPr lang="en-US" sz="1000" kern="1200" dirty="0" smtClean="0">
                <a:solidFill>
                  <a:schemeClr val="tx1"/>
                </a:solidFill>
                <a:effectLst/>
                <a:latin typeface="Arial" charset="0"/>
                <a:ea typeface="+mn-ea"/>
                <a:cs typeface="+mn-cs"/>
              </a:rPr>
              <a:t> screen,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a:t>
            </a:r>
            <a:r>
              <a:rPr lang="en-US" sz="1000" b="1" kern="1200" dirty="0" smtClean="0">
                <a:solidFill>
                  <a:schemeClr val="tx1"/>
                </a:solidFill>
                <a:effectLst/>
                <a:latin typeface="Arial" charset="0"/>
                <a:ea typeface="+mn-ea"/>
                <a:cs typeface="+mn-cs"/>
              </a:rPr>
              <a:t>Completing the Active Directory Domain Services Installation Wizard </a:t>
            </a:r>
            <a:r>
              <a:rPr lang="en-US" sz="1000" kern="1200" dirty="0" smtClean="0">
                <a:solidFill>
                  <a:schemeClr val="tx1"/>
                </a:solidFill>
                <a:effectLst/>
                <a:latin typeface="Arial" charset="0"/>
                <a:ea typeface="+mn-ea"/>
                <a:cs typeface="+mn-cs"/>
              </a:rPr>
              <a:t>screen, click </a:t>
            </a:r>
            <a:r>
              <a:rPr lang="en-US" sz="1000" b="1" kern="1200" dirty="0" smtClean="0">
                <a:solidFill>
                  <a:schemeClr val="tx1"/>
                </a:solidFill>
                <a:effectLst/>
                <a:latin typeface="Arial" charset="0"/>
                <a:ea typeface="+mn-ea"/>
                <a:cs typeface="+mn-cs"/>
              </a:rPr>
              <a:t>Finish</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Active Directory Domain Services Installation Wizard </a:t>
            </a:r>
            <a:r>
              <a:rPr lang="en-US" sz="1000" kern="1200" dirty="0" smtClean="0">
                <a:solidFill>
                  <a:schemeClr val="tx1"/>
                </a:solidFill>
                <a:effectLst/>
                <a:latin typeface="Arial" charset="0"/>
                <a:ea typeface="+mn-ea"/>
                <a:cs typeface="+mn-cs"/>
              </a:rPr>
              <a:t>pop-up window, click </a:t>
            </a:r>
            <a:r>
              <a:rPr lang="en-US" sz="1000" b="1" kern="1200" dirty="0" smtClean="0">
                <a:solidFill>
                  <a:schemeClr val="tx1"/>
                </a:solidFill>
                <a:effectLst/>
                <a:latin typeface="Arial" charset="0"/>
                <a:ea typeface="+mn-ea"/>
                <a:cs typeface="+mn-cs"/>
              </a:rPr>
              <a:t>Restart Now</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indent="-228600">
              <a:lnSpc>
                <a:spcPct val="90000"/>
              </a:lnSpc>
              <a:buFont typeface="+mj-lt"/>
              <a:buAutoNum type="arabicPeriod"/>
            </a:pPr>
            <a:endParaRPr lang="en-US" dirty="0" smtClean="0">
              <a:latin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183338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235200"/>
            <a:ext cx="6286500" cy="6792913"/>
          </a:xfrm>
        </p:spPr>
        <p:txBody>
          <a:bodyPr/>
          <a:lstStyle/>
          <a:p>
            <a:pPr marL="0" indent="0">
              <a:buNone/>
            </a:pPr>
            <a:r>
              <a:rPr lang="en-CA" dirty="0" smtClean="0"/>
              <a:t>Discuss usage scenarios for groups within AD DS.</a:t>
            </a:r>
          </a:p>
          <a:p>
            <a:pPr marL="0" indent="0">
              <a:buNone/>
            </a:pPr>
            <a:r>
              <a:rPr lang="en-CA" dirty="0" smtClean="0"/>
              <a:t>Explain how,</a:t>
            </a:r>
            <a:r>
              <a:rPr lang="en-CA" baseline="0" dirty="0" smtClean="0"/>
              <a:t> typically two levels of groups exist: “people” groups and “resource” groups.</a:t>
            </a:r>
          </a:p>
          <a:p>
            <a:pPr marL="0" indent="0">
              <a:buNone/>
            </a:pPr>
            <a:r>
              <a:rPr lang="en-CA" baseline="0" dirty="0" smtClean="0"/>
              <a:t>Discuss how group scope functionality often determines which group scope is used for a particular group.</a:t>
            </a:r>
            <a:endParaRPr lang="en-CA" dirty="0" smtClean="0"/>
          </a:p>
          <a:p>
            <a:pPr marL="228600" indent="-228600">
              <a:buAutoNum type="arabicPeriod"/>
            </a:pPr>
            <a:endParaRPr lang="en-CA" dirty="0" smtClean="0"/>
          </a:p>
          <a:p>
            <a:pPr marL="228600" indent="-228600">
              <a:buAutoNum type="arabicPeriod"/>
            </a:pPr>
            <a:endParaRPr lang="en-US" dirty="0"/>
          </a:p>
        </p:txBody>
      </p:sp>
      <p:sp>
        <p:nvSpPr>
          <p:cNvPr id="6" name="Slide Number Placeholder 5"/>
          <p:cNvSpPr>
            <a:spLocks noGrp="1"/>
          </p:cNvSpPr>
          <p:nvPr>
            <p:ph type="sldNum" sz="quarter" idx="12"/>
          </p:nvPr>
        </p:nvSpPr>
        <p:spPr/>
        <p:txBody>
          <a:bodyPr/>
          <a:lstStyle/>
          <a:p>
            <a:pPr>
              <a:defRPr/>
            </a:pPr>
            <a:fld id="{DCCEFC8F-1EBC-43E5-886D-F0A9AD3E9B6F}" type="slidenum">
              <a:rPr lang="en-US" smtClean="0"/>
              <a:pPr>
                <a:defRPr/>
              </a:pPr>
              <a:t>20</a:t>
            </a:fld>
            <a:endParaRPr lang="en-US"/>
          </a:p>
        </p:txBody>
      </p:sp>
      <p:sp>
        <p:nvSpPr>
          <p:cNvPr id="7" name="Header Placeholder 4"/>
          <p:cNvSpPr>
            <a:spLocks noGrp="1"/>
          </p:cNvSpPr>
          <p:nvPr>
            <p:ph type="hdr" sz="quarter"/>
          </p:nvPr>
        </p:nvSpPr>
        <p:spPr>
          <a:xfrm>
            <a:off x="0" y="238125"/>
            <a:ext cx="3038475" cy="347663"/>
          </a:xfrm>
        </p:spPr>
        <p:txBody>
          <a:bodyPr/>
          <a:lstStyle/>
          <a:p>
            <a:r>
              <a:rPr lang="en-US" dirty="0"/>
              <a:t>Module 4: Planning and Provisioning Active Directory Domain Services</a:t>
            </a:r>
          </a:p>
          <a:p>
            <a:endParaRPr lang="en-US" dirty="0" smtClean="0"/>
          </a:p>
          <a:p>
            <a:pPr>
              <a:defRPr/>
            </a:pPr>
            <a:endParaRPr lang="en-US" dirty="0"/>
          </a:p>
        </p:txBody>
      </p:sp>
      <p:sp>
        <p:nvSpPr>
          <p:cNvPr id="8" name="Date Placeholder 5"/>
          <p:cNvSpPr>
            <a:spLocks noGrp="1"/>
          </p:cNvSpPr>
          <p:nvPr>
            <p:ph type="dt" idx="1"/>
          </p:nvPr>
        </p:nvSpPr>
        <p:spPr>
          <a:xfrm>
            <a:off x="0" y="0"/>
            <a:ext cx="3038475" cy="222250"/>
          </a:xfrm>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80228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Arial" charset="0"/>
                <a:ea typeface="+mn-ea"/>
                <a:cs typeface="+mn-cs"/>
              </a:rPr>
              <a:t>Explain</a:t>
            </a:r>
            <a:r>
              <a:rPr lang="en-US" sz="1000" kern="1200" baseline="0" dirty="0" smtClean="0">
                <a:solidFill>
                  <a:schemeClr val="tx1"/>
                </a:solidFill>
                <a:effectLst/>
                <a:latin typeface="Arial" charset="0"/>
                <a:ea typeface="+mn-ea"/>
                <a:cs typeface="+mn-cs"/>
              </a:rPr>
              <a:t> to the students why i</a:t>
            </a:r>
            <a:r>
              <a:rPr lang="en-US" sz="1000" kern="1200" dirty="0" smtClean="0">
                <a:solidFill>
                  <a:schemeClr val="tx1"/>
                </a:solidFill>
                <a:effectLst/>
                <a:latin typeface="Arial" charset="0"/>
                <a:ea typeface="+mn-ea"/>
                <a:cs typeface="+mn-cs"/>
              </a:rPr>
              <a:t>t is important to reflect on how your AD DS structure will be implemented and what level of control will be provided to which individuals or groups. </a:t>
            </a:r>
          </a:p>
          <a:p>
            <a:r>
              <a:rPr lang="en-US" sz="1000" kern="1200" dirty="0" smtClean="0">
                <a:solidFill>
                  <a:schemeClr val="tx1"/>
                </a:solidFill>
                <a:effectLst/>
                <a:latin typeface="Arial" charset="0"/>
                <a:ea typeface="+mn-ea"/>
                <a:cs typeface="+mn-cs"/>
              </a:rPr>
              <a:t>Because delegation occurs most often at the OU level, your OU structure should reflect your boundaries of administrative control.</a:t>
            </a:r>
            <a:endParaRPr lang="en-CA" sz="10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585870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22</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kern="1200" dirty="0" smtClean="0">
                <a:effectLst/>
                <a:latin typeface="Arial" charset="0"/>
                <a:ea typeface="+mn-ea"/>
                <a:cs typeface="+mn-cs"/>
              </a:rPr>
              <a:t>Use this discussion topic to guide students</a:t>
            </a:r>
            <a:r>
              <a:rPr lang="en-CA" sz="1000" kern="1200" baseline="0" dirty="0" smtClean="0">
                <a:effectLst/>
                <a:latin typeface="Arial" charset="0"/>
                <a:ea typeface="+mn-ea"/>
                <a:cs typeface="+mn-cs"/>
              </a:rPr>
              <a:t> in a discussion around AD DS maintenance and the issues and circumstances that make AD DS maintenance necessary.</a:t>
            </a:r>
          </a:p>
          <a:p>
            <a:endParaRPr lang="en-CA" sz="1000" kern="1200" baseline="0" dirty="0" smtClean="0">
              <a:effectLst/>
              <a:latin typeface="Arial" charset="0"/>
              <a:ea typeface="+mn-ea"/>
              <a:cs typeface="+mn-cs"/>
            </a:endParaRPr>
          </a:p>
          <a:p>
            <a:r>
              <a:rPr lang="en-US" sz="1000" kern="1200" dirty="0" smtClean="0">
                <a:effectLst/>
                <a:latin typeface="Arial" charset="0"/>
                <a:ea typeface="+mn-ea"/>
                <a:cs typeface="+mn-cs"/>
              </a:rPr>
              <a:t>Discuss issues affecting an AD DS that may require maintenance.</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What problems might occur in your AD DS environment that require maintenance?</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 </a:t>
            </a:r>
            <a:r>
              <a:rPr lang="en-US" sz="1000" kern="1200" dirty="0" smtClean="0">
                <a:effectLst/>
                <a:latin typeface="Arial" charset="0"/>
                <a:ea typeface="+mn-ea"/>
                <a:cs typeface="+mn-cs"/>
              </a:rPr>
              <a:t>Students will provide a variety of answers that may include database fragmentation, sprawl, performance degradation, replication issues, or defunct or corrupt objects.</a:t>
            </a:r>
            <a:endParaRPr lang="en-CA" sz="1000" kern="1200" dirty="0">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0657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Discuss with students </a:t>
            </a:r>
            <a:r>
              <a:rPr lang="en-CA" smtClean="0"/>
              <a:t>the</a:t>
            </a:r>
            <a:r>
              <a:rPr lang="en-CA" baseline="0" smtClean="0"/>
              <a:t> monitoring </a:t>
            </a:r>
            <a:r>
              <a:rPr lang="en-CA" baseline="0" dirty="0" smtClean="0"/>
              <a:t>capabilities of Windows Server 2008 with regard to Active Directory Domain Services.</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8120354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C69CA90-8A3A-4D5A-9A8A-183A6529EB6F}" type="slidenum">
              <a:rPr lang="en-US" b="0" smtClean="0"/>
              <a:pPr/>
              <a:t>25</a:t>
            </a:fld>
            <a:endParaRPr lang="en-US" b="0" smtClean="0"/>
          </a:p>
        </p:txBody>
      </p:sp>
      <p:sp>
        <p:nvSpPr>
          <p:cNvPr id="45061" name="Rectangle 2"/>
          <p:cNvSpPr>
            <a:spLocks noGrp="1" noRot="1" noChangeAspect="1" noChangeArrowheads="1" noTextEdit="1"/>
          </p:cNvSpPr>
          <p:nvPr>
            <p:ph type="sldImg"/>
          </p:nvPr>
        </p:nvSpPr>
        <p:spPr>
          <a:ln/>
        </p:spPr>
      </p:sp>
      <p:sp>
        <p:nvSpPr>
          <p:cNvPr id="45062" name="Rectangle 3"/>
          <p:cNvSpPr>
            <a:spLocks noGrp="1" noChangeArrowheads="1"/>
          </p:cNvSpPr>
          <p:nvPr>
            <p:ph type="body" idx="1"/>
          </p:nvPr>
        </p:nvSpPr>
        <p:spPr>
          <a:xfrm>
            <a:off x="314325" y="2101850"/>
            <a:ext cx="6286500" cy="6926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FontTx/>
              <a:buNone/>
            </a:pPr>
            <a:r>
              <a:rPr lang="en-CA" dirty="0" smtClean="0">
                <a:latin typeface="Arial" charset="0"/>
              </a:rPr>
              <a:t>Explain the concept</a:t>
            </a:r>
            <a:r>
              <a:rPr lang="en-CA" baseline="0" dirty="0" smtClean="0">
                <a:latin typeface="Arial" charset="0"/>
              </a:rPr>
              <a:t> of baselines and how they are used to measure current performance relative baseline or “normal” performance.</a:t>
            </a:r>
          </a:p>
          <a:p>
            <a:pPr marL="0" indent="0" eaLnBrk="1" hangingPunct="1">
              <a:buFontTx/>
              <a:buNone/>
            </a:pPr>
            <a:endParaRPr lang="en-CA" baseline="0" dirty="0" smtClean="0">
              <a:latin typeface="Arial" charset="0"/>
            </a:endParaRPr>
          </a:p>
          <a:p>
            <a:pPr marL="0" indent="0" eaLnBrk="1" hangingPunct="1">
              <a:buFontTx/>
              <a:buNone/>
            </a:pPr>
            <a:r>
              <a:rPr lang="en-CA" baseline="0" dirty="0" smtClean="0">
                <a:latin typeface="Arial" charset="0"/>
              </a:rPr>
              <a:t>Review the common performance counters used to measure AD DS performance. </a:t>
            </a:r>
          </a:p>
          <a:p>
            <a:pPr marL="0" indent="0" eaLnBrk="1" hangingPunct="1">
              <a:buFontTx/>
              <a:buNone/>
            </a:pPr>
            <a:endParaRPr lang="en-CA" baseline="0" dirty="0" smtClean="0">
              <a:latin typeface="Arial" charset="0"/>
            </a:endParaRPr>
          </a:p>
          <a:p>
            <a:pPr marL="0" indent="0" eaLnBrk="1" hangingPunct="1">
              <a:buFontTx/>
              <a:buNone/>
            </a:pPr>
            <a:r>
              <a:rPr lang="en-CA" baseline="0" dirty="0" smtClean="0">
                <a:latin typeface="Arial" charset="0"/>
              </a:rPr>
              <a:t>Ensure that your students are aware of the Active Directory Diagnostics template in Performance Monitor.</a:t>
            </a:r>
          </a:p>
          <a:p>
            <a:pPr marL="0" indent="0" eaLnBrk="1" hangingPunct="1">
              <a:buFontTx/>
              <a:buNone/>
            </a:pPr>
            <a:endParaRPr lang="en-CA" baseline="0" dirty="0" smtClean="0">
              <a:latin typeface="Arial" charset="0"/>
            </a:endParaRPr>
          </a:p>
          <a:p>
            <a:pPr marL="0" indent="0" eaLnBrk="1" hangingPunct="1">
              <a:buFontTx/>
              <a:buNone/>
            </a:pPr>
            <a:r>
              <a:rPr lang="en-CA" baseline="0" dirty="0" smtClean="0">
                <a:latin typeface="Arial" charset="0"/>
              </a:rPr>
              <a:t>Point them there as a good place to start </a:t>
            </a:r>
            <a:r>
              <a:rPr lang="en-CA" baseline="0" dirty="0" err="1" smtClean="0">
                <a:latin typeface="Arial" charset="0"/>
              </a:rPr>
              <a:t>baselining</a:t>
            </a:r>
            <a:r>
              <a:rPr lang="en-CA" baseline="0" dirty="0" smtClean="0">
                <a:latin typeface="Arial" charset="0"/>
              </a:rPr>
              <a:t> in Windows Server 2008. Also mention SCOM 2007 and how it can be used for more advanced monitoring of Windows Server 2008 servers.</a:t>
            </a:r>
          </a:p>
          <a:p>
            <a:pPr marL="0" indent="0" eaLnBrk="1" hangingPunct="1">
              <a:buFontTx/>
              <a:buNone/>
            </a:pPr>
            <a:endParaRPr lang="en-CA" baseline="0" dirty="0" smtClean="0">
              <a:latin typeface="Arial" charset="0"/>
            </a:endParaRPr>
          </a:p>
          <a:p>
            <a:pPr marL="0" indent="0" eaLnBrk="1" hangingPunct="1">
              <a:buFontTx/>
              <a:buNone/>
            </a:pPr>
            <a:endParaRPr lang="en-US" dirty="0" smtClean="0">
              <a:latin typeface="Arial" charset="0"/>
            </a:endParaRPr>
          </a:p>
        </p:txBody>
      </p:sp>
      <p:sp>
        <p:nvSpPr>
          <p:cNvPr id="7" name="Header Placeholder 4"/>
          <p:cNvSpPr>
            <a:spLocks noGrp="1"/>
          </p:cNvSpPr>
          <p:nvPr>
            <p:ph type="hdr" sz="quarter"/>
          </p:nvPr>
        </p:nvSpPr>
        <p:spPr>
          <a:xfrm>
            <a:off x="0" y="238125"/>
            <a:ext cx="3038475" cy="347663"/>
          </a:xfrm>
        </p:spPr>
        <p:txBody>
          <a:bodyPr/>
          <a:lstStyle/>
          <a:p>
            <a:r>
              <a:rPr lang="en-US" dirty="0"/>
              <a:t>Module 4: Planning and Provisioning Active Directory Domain Services</a:t>
            </a:r>
          </a:p>
          <a:p>
            <a:endParaRPr lang="en-US" dirty="0" smtClean="0"/>
          </a:p>
          <a:p>
            <a:pPr>
              <a:defRPr/>
            </a:pPr>
            <a:endParaRPr lang="en-US" dirty="0"/>
          </a:p>
        </p:txBody>
      </p:sp>
      <p:sp>
        <p:nvSpPr>
          <p:cNvPr id="8" name="Date Placeholder 5"/>
          <p:cNvSpPr>
            <a:spLocks noGrp="1"/>
          </p:cNvSpPr>
          <p:nvPr>
            <p:ph type="dt" idx="1"/>
          </p:nvPr>
        </p:nvSpPr>
        <p:spPr>
          <a:xfrm>
            <a:off x="0" y="0"/>
            <a:ext cx="3038475" cy="222250"/>
          </a:xfrm>
        </p:spPr>
        <p:txBody>
          <a:bodyPr/>
          <a:lstStyle/>
          <a:p>
            <a:pPr>
              <a:defRPr/>
            </a:pPr>
            <a:r>
              <a:rPr lang="en-US" dirty="0" smtClean="0"/>
              <a:t>Course 6433A</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 how Windows 2008 domain controllers keep the</a:t>
            </a:r>
            <a:r>
              <a:rPr lang="en-CA" baseline="0" dirty="0" smtClean="0"/>
              <a:t> AD DS database defragmented automatically.</a:t>
            </a:r>
          </a:p>
          <a:p>
            <a:r>
              <a:rPr lang="en-CA" baseline="0" dirty="0" smtClean="0"/>
              <a:t>Offline defragmentation is performed when the AD DS database has grown too large and you want to reclaim space.</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26</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043559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 </a:t>
            </a:r>
            <a:r>
              <a:rPr lang="en-CA" baseline="0" dirty="0" smtClean="0"/>
              <a:t>the Active Directory Recycle Bin.</a:t>
            </a:r>
          </a:p>
          <a:p>
            <a:r>
              <a:rPr lang="en-CA" baseline="0" dirty="0" smtClean="0"/>
              <a:t>Mention the preparation requirements for implementing AD Recycle Bin and how it converts physical deletions of objects in AD DS to “logical” deletions.</a:t>
            </a:r>
          </a:p>
          <a:p>
            <a:r>
              <a:rPr lang="en-CA" baseline="0" dirty="0" smtClean="0"/>
              <a:t>Be sure to stress the ease of use and the benefits it holds over AD restores to recover deleted items.</a:t>
            </a:r>
          </a:p>
          <a:p>
            <a:endParaRPr lang="en-CA" baseline="0" dirty="0" smtClean="0"/>
          </a:p>
          <a:p>
            <a:endParaRPr lang="en-CA" baseline="0" dirty="0" smtClean="0"/>
          </a:p>
          <a:p>
            <a:endParaRPr lang="en-CA" dirty="0" smtClean="0"/>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27</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729967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28</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considerations for backing up AD DS.</a:t>
            </a:r>
          </a:p>
          <a:p>
            <a:endParaRPr lang="en-US" baseline="0" dirty="0" smtClean="0"/>
          </a:p>
          <a:p>
            <a:r>
              <a:rPr lang="en-US" baseline="0" dirty="0" smtClean="0"/>
              <a:t>Review the Windows Server 2008 backup types and how they affect AD DS backup and recovery.</a:t>
            </a:r>
          </a:p>
          <a:p>
            <a:endParaRPr lang="en-CA" baseline="0" dirty="0" smtClean="0"/>
          </a:p>
          <a:p>
            <a:r>
              <a:rPr lang="en-CA" baseline="0" dirty="0" smtClean="0"/>
              <a:t>Go through the backup guidelines as outlined on the slide.</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29</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932437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3</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 the various tools that can be used to manage AD DS backup</a:t>
            </a:r>
            <a:r>
              <a:rPr lang="en-CA" baseline="0" dirty="0" smtClean="0"/>
              <a:t> and recovery.</a:t>
            </a:r>
          </a:p>
          <a:p>
            <a:endParaRPr lang="en-CA" baseline="0" dirty="0" smtClean="0"/>
          </a:p>
          <a:p>
            <a:r>
              <a:rPr lang="en-CA" baseline="0" dirty="0" smtClean="0"/>
              <a:t>Talk to the students about AD DS snapshots using the VSS service and how snapshots can be used for offline reference or duplicating an AD DS database for testing purposes.</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30</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591563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the considerations for restoring AD DS backups as discussed in the student handbook.</a:t>
            </a:r>
          </a:p>
          <a:p>
            <a:endParaRPr lang="en-US" baseline="0" dirty="0" smtClean="0"/>
          </a:p>
          <a:p>
            <a:r>
              <a:rPr lang="en-US" baseline="0" dirty="0" smtClean="0"/>
              <a:t>Be sure that you point out specifics regarding tombstone life and restore types, as referenced on the slide.</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31</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1993286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32</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b="1" kern="1200" dirty="0" smtClean="0">
                <a:solidFill>
                  <a:schemeClr val="tx1"/>
                </a:solidFill>
                <a:effectLst/>
                <a:latin typeface="Arial" charset="0"/>
                <a:ea typeface="+mn-ea"/>
                <a:cs typeface="+mn-cs"/>
              </a:rPr>
              <a:t>Lab Scenario:</a:t>
            </a:r>
          </a:p>
          <a:p>
            <a:r>
              <a:rPr lang="en-US" dirty="0" err="1"/>
              <a:t>Contoso</a:t>
            </a:r>
            <a:r>
              <a:rPr lang="en-US" dirty="0"/>
              <a:t>, Ltd. has a number of new sales offices in the western region. Allison Brown has asked you to determine the appropriate Active Directory configuration for them, and to document your proposals.</a:t>
            </a:r>
          </a:p>
          <a:p>
            <a:r>
              <a:rPr lang="en-US" dirty="0" err="1"/>
              <a:t>Contoso</a:t>
            </a:r>
            <a:r>
              <a:rPr lang="en-US" dirty="0"/>
              <a:t> is preparing to migrate to Windows Server 2008 R2 domain controllers. The New York Branch has already migrated and you have been asked to test the backup and restore functionality for the Contoso.com Active Directory Domain Services structure.</a:t>
            </a:r>
          </a:p>
          <a:p>
            <a:r>
              <a:rPr lang="en-US" dirty="0"/>
              <a:t>In addition, you have been asked to raise the forest functional level for the forest and enable the Active Directory Recycle Bin feature for the Contoso.com domain.</a:t>
            </a:r>
          </a:p>
          <a:p>
            <a:r>
              <a:rPr lang="en-US" dirty="0"/>
              <a:t>For this project, you must complete the following tasks:</a:t>
            </a:r>
          </a:p>
          <a:p>
            <a:pPr marL="171450" lvl="0" indent="-171450">
              <a:buFont typeface="Arial" pitchFamily="34" charset="0"/>
              <a:buChar char="•"/>
            </a:pPr>
            <a:r>
              <a:rPr lang="en-US" dirty="0"/>
              <a:t>Plan an Active Directory structure.</a:t>
            </a:r>
          </a:p>
          <a:p>
            <a:pPr marL="171450" lvl="0" indent="-171450">
              <a:buFont typeface="Arial" pitchFamily="34" charset="0"/>
              <a:buChar char="•"/>
            </a:pPr>
            <a:r>
              <a:rPr lang="en-US" dirty="0" smtClean="0"/>
              <a:t>Back up </a:t>
            </a:r>
            <a:r>
              <a:rPr lang="en-US" dirty="0"/>
              <a:t>and restore the Active Directory Domain Services database.</a:t>
            </a:r>
          </a:p>
          <a:p>
            <a:pPr marL="171450" lvl="0" indent="-171450">
              <a:buFont typeface="Arial" pitchFamily="34" charset="0"/>
              <a:buChar char="•"/>
            </a:pPr>
            <a:r>
              <a:rPr lang="en-US" dirty="0"/>
              <a:t>Configure the Active Directory Recycle Bin.</a:t>
            </a:r>
          </a:p>
          <a:p>
            <a:endParaRPr lang="en-CA" sz="1000" b="1" kern="1200" dirty="0" smtClean="0">
              <a:solidFill>
                <a:schemeClr val="tx1"/>
              </a:solidFill>
              <a:effectLst/>
              <a:latin typeface="Arial" charset="0"/>
              <a:ea typeface="+mn-ea"/>
              <a:cs typeface="+mn-cs"/>
            </a:endParaRPr>
          </a:p>
          <a:p>
            <a:pPr marL="0" lvl="0" indent="0">
              <a:buFont typeface="+mj-lt"/>
              <a:buNone/>
            </a:pPr>
            <a:endParaRPr lang="en-CA" sz="1000" kern="1200" dirty="0" smtClean="0">
              <a:solidFill>
                <a:schemeClr val="tx1"/>
              </a:solidFill>
              <a:effectLst/>
              <a:latin typeface="Arial" charset="0"/>
              <a:ea typeface="+mn-ea"/>
              <a:cs typeface="+mn-cs"/>
            </a:endParaRPr>
          </a:p>
          <a:p>
            <a:pPr marL="0" lvl="0" indent="0">
              <a:buFont typeface="Arial" pitchFamily="34" charset="0"/>
              <a:buNone/>
            </a:pPr>
            <a:endParaRPr lang="en-CA" sz="1000" kern="1200" dirty="0" smtClean="0">
              <a:solidFill>
                <a:schemeClr val="tx1"/>
              </a:solidFill>
              <a:effectLst/>
              <a:latin typeface="Arial" charset="0"/>
              <a:ea typeface="+mn-ea"/>
              <a:cs typeface="+mn-cs"/>
            </a:endParaRPr>
          </a:p>
          <a:p>
            <a:pPr>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33</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34</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kern="1200" dirty="0" smtClean="0">
                <a:effectLst/>
                <a:latin typeface="Arial" charset="0"/>
                <a:ea typeface="+mn-ea"/>
                <a:cs typeface="+mn-cs"/>
              </a:rPr>
              <a:t>1.What advantages does separating two departments in an organization using AD DS domains have over using OUs within the same domain?</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 domain provides a stronger security boundary and allows for more granular AD DS feature configuration for each separate domain. The disadvantage is that another domain requires significantly more administrative and infrastructure overhead.</a:t>
            </a:r>
            <a:endParaRPr lang="en-CA" sz="1000"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kern="1200" dirty="0" smtClean="0">
                <a:effectLst/>
                <a:latin typeface="Arial" charset="0"/>
                <a:ea typeface="+mn-ea"/>
                <a:cs typeface="+mn-cs"/>
              </a:rPr>
              <a:t>2.What circumstances would lead you to configure cached passwords on a </a:t>
            </a:r>
            <a:r>
              <a:rPr lang="en-US" dirty="0" smtClean="0"/>
              <a:t>read-only</a:t>
            </a:r>
            <a:r>
              <a:rPr lang="en-US" sz="1000" kern="1200" dirty="0" smtClean="0">
                <a:effectLst/>
                <a:latin typeface="Arial" charset="0"/>
                <a:ea typeface="+mn-ea"/>
                <a:cs typeface="+mn-cs"/>
              </a:rPr>
              <a:t> domain controller in a remote branch?</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If the RODC has an unstable or extremely slow WAN link to the closest domain controller, passwords would likely be cached. Also, if the RODC is handling more authentication requests than the WAN link to the nearest DC can handle, password caching should be considered. </a:t>
            </a:r>
            <a:endParaRPr lang="en-CA" sz="1000"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kern="1200" dirty="0" smtClean="0">
                <a:effectLst/>
                <a:latin typeface="Arial" charset="0"/>
                <a:ea typeface="+mn-ea"/>
                <a:cs typeface="+mn-cs"/>
              </a:rPr>
              <a:t>3.When planning your organization’s group policy structure, which set of AD DS objects are the most important to consider and implement properly?</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Organizational Units, because they are the most granular and most common AD DS object that a GPO can be linked to.</a:t>
            </a:r>
            <a:endParaRPr lang="en-CA" sz="1000"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kern="1200" dirty="0" smtClean="0">
                <a:effectLst/>
                <a:latin typeface="Arial" charset="0"/>
                <a:ea typeface="+mn-ea"/>
                <a:cs typeface="+mn-cs"/>
              </a:rPr>
              <a:t>4.Why is baseline measurement and reporting so important for domain controllers?</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 </a:t>
            </a:r>
            <a:r>
              <a:rPr lang="en-US" sz="1000" kern="1200" dirty="0" err="1" smtClean="0">
                <a:effectLst/>
                <a:latin typeface="Arial" charset="0"/>
                <a:ea typeface="+mn-ea"/>
                <a:cs typeface="+mn-cs"/>
              </a:rPr>
              <a:t>Baselining</a:t>
            </a:r>
            <a:r>
              <a:rPr lang="en-US" sz="1000" kern="1200" dirty="0" smtClean="0">
                <a:effectLst/>
                <a:latin typeface="Arial" charset="0"/>
                <a:ea typeface="+mn-ea"/>
                <a:cs typeface="+mn-cs"/>
              </a:rPr>
              <a:t> gives you an idea of what “normal” looks like. Performance monitoring results compared with baseline results can identify even small changes in the AD DS environment that may indicate a larger </a:t>
            </a:r>
            <a:r>
              <a:rPr lang="en-US" dirty="0" smtClean="0"/>
              <a:t>problem</a:t>
            </a:r>
            <a:r>
              <a:rPr lang="en-US" sz="1000" kern="1200" dirty="0" smtClean="0">
                <a:effectLst/>
                <a:latin typeface="Arial" charset="0"/>
                <a:ea typeface="+mn-ea"/>
                <a:cs typeface="+mn-cs"/>
              </a:rPr>
              <a:t>. </a:t>
            </a:r>
            <a:endParaRPr lang="en-CA" sz="1000" kern="1200" dirty="0" smtClean="0">
              <a:effectLst/>
              <a:latin typeface="Arial" charset="0"/>
              <a:ea typeface="+mn-ea"/>
              <a:cs typeface="+mn-cs"/>
            </a:endParaRPr>
          </a:p>
          <a:p>
            <a:pPr eaLnBrk="1" hangingPunct="1">
              <a:lnSpc>
                <a:spcPct val="90000"/>
              </a:lnSpc>
            </a:pPr>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4</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4: Planning and Provisioning Active Directory Domain Services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Engage the students</a:t>
            </a:r>
            <a:r>
              <a:rPr lang="en-GB" baseline="0" dirty="0" smtClean="0"/>
              <a:t> in a discussion of multiple-forest scenarios by using the discussion questions as a guide.</a:t>
            </a:r>
            <a:endParaRPr lang="en-GB" dirty="0" smtClean="0"/>
          </a:p>
          <a:p>
            <a:endParaRPr lang="en-GB" baseline="0" dirty="0" smtClean="0"/>
          </a:p>
          <a:p>
            <a:r>
              <a:rPr lang="en-US" sz="1000" b="1" kern="1200" dirty="0" smtClean="0">
                <a:effectLst/>
                <a:latin typeface="Arial" charset="0"/>
                <a:ea typeface="+mn-ea"/>
                <a:cs typeface="+mn-cs"/>
              </a:rPr>
              <a:t>Question: </a:t>
            </a:r>
            <a:r>
              <a:rPr lang="en-US" sz="1000" kern="1200" dirty="0" smtClean="0">
                <a:effectLst/>
                <a:latin typeface="Arial" charset="0"/>
                <a:ea typeface="+mn-ea"/>
                <a:cs typeface="+mn-cs"/>
              </a:rPr>
              <a:t>Which scenarios would lead to the implementation of multiple AD DS forests?</a:t>
            </a: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Multiple schemas. Everything in the forest shares a common schema. Conflicts between applications or administration of the schema can introduce the need for an additional forest.</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Resource forests. Some organizations may require multiple forests for isolation reasons, but need to share a common resource, for example, Microsoft Exchange Server 2000 and later. A separate forest can be created to host the shared resources, and forest-level trusts can be used to provide the authentication and authorization paths. A test environment could be created as a resource forest.</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Forest administrator distrust. Some organizations have an internal structure that includes more than one IT team. When each IT team wants to control the forest while denying the other IT staff control, implementing multiple forests are a means to that end. This is a common scenario when companies merge, in government agencies, and at universities. </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Legal regulations or geo-political reasons for application and/or data access. All domains in a single forest have automatic, two-way Kerberos trusts so that data and applications can be accessed easily. When working with some countries or regions, legal requirements may dictate the separation of data and applications. Multiple forests provide this separation.</a:t>
            </a:r>
            <a:endParaRPr lang="en-CA" sz="1000" kern="1200" dirty="0" smtClean="0">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0657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Engage the students</a:t>
            </a:r>
            <a:r>
              <a:rPr lang="en-GB" baseline="0" dirty="0" smtClean="0"/>
              <a:t> in a discussion of multiple-domain and multiple-domain tree scenarios by using the discussion questions as a guide.</a:t>
            </a:r>
          </a:p>
          <a:p>
            <a:endParaRPr lang="en-GB" baseline="0" dirty="0" smtClean="0"/>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Which deployment scenarios might benefit from multiple AD DS domains?</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 </a:t>
            </a:r>
            <a:r>
              <a:rPr lang="en-US" sz="1000" kern="1200" dirty="0" smtClean="0">
                <a:effectLst/>
                <a:latin typeface="Arial" charset="0"/>
                <a:ea typeface="+mn-ea"/>
                <a:cs typeface="+mn-cs"/>
              </a:rPr>
              <a:t>In environments that consist of a large number of user or computer objects (100,000 or more), tests should be performed in the lab to ensure that the replication load does not overwhelm the replication topology for the domain. Multiple domains may be required to reduce the overall domain replication load.</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A domain may be used to define security boundaries.</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If AD DS has a large number of frequently changing attributes, it may be useful to break the environment into multiple domains to control the replication within the domains. Testing should be done in a lab to determine if multiple domains reduce the replication traffic in a significant way.</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The compression algorithm used to replicate directory service changes across slow links is highly efficient. However, if slow links still cause issues for replication, a separate domain might be necessary. This scenario can be challenging when there are numerous changes occurring to directory service objects on a regular basis.</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An existing Microsoft directory, running on an earlier operating system level, may need to be preserved. To do so, the environment can be separated into its own domain.</a:t>
            </a:r>
            <a:endParaRPr lang="en-CA" sz="1000"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Which deployment scenarios might benefit from multiple AD DS domain trees?</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 </a:t>
            </a:r>
            <a:r>
              <a:rPr lang="en-US" sz="1000" kern="1200" dirty="0" smtClean="0">
                <a:effectLst/>
                <a:latin typeface="Arial" charset="0"/>
                <a:ea typeface="+mn-ea"/>
                <a:cs typeface="+mn-cs"/>
              </a:rPr>
              <a:t>A domain tree may used when partner domains require an over-arching security structure. In this case, a root domain could be created to define the parent, security-governing domain. Child domains could be created from the root domain for each organization.</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Organizations requiring specific naming conventions or DNS structures could use the domain naming structure of a domain tree.</a:t>
            </a:r>
            <a:endParaRPr lang="en-CA" sz="1000" kern="1200" dirty="0" smtClean="0">
              <a:effectLst/>
              <a:latin typeface="Arial" charset="0"/>
              <a:ea typeface="+mn-ea"/>
              <a:cs typeface="+mn-cs"/>
            </a:endParaRPr>
          </a:p>
          <a:p>
            <a:r>
              <a:rPr lang="en-US" sz="1000" kern="1200" dirty="0" smtClean="0">
                <a:effectLst/>
                <a:latin typeface="Arial" charset="0"/>
                <a:ea typeface="+mn-ea"/>
                <a:cs typeface="+mn-cs"/>
              </a:rPr>
              <a:t>Organizations requiring definitive security boundaries between departments or business sections could implement a domain tree reflecting the authoritative hierarchy of the organization.</a:t>
            </a:r>
            <a:endParaRPr lang="en-CA"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0657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Identify the key AD</a:t>
            </a:r>
            <a:r>
              <a:rPr lang="en-CA" baseline="0" dirty="0" smtClean="0"/>
              <a:t> DS aspects that are affected by domain and forest functional level as outlined in the handbook.</a:t>
            </a:r>
          </a:p>
          <a:p>
            <a:endParaRPr lang="en-CA" baseline="0" dirty="0" smtClean="0"/>
          </a:p>
          <a:p>
            <a:r>
              <a:rPr lang="en-CA" baseline="0" dirty="0" smtClean="0"/>
              <a:t>Identify the considerations for raising or maintaining forest functional levels.</a:t>
            </a:r>
          </a:p>
          <a:p>
            <a:endParaRPr lang="en-CA" baseline="0" dirty="0" smtClean="0"/>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843178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Explain to students why site planning is so crucial to replication within AD DS.</a:t>
            </a:r>
          </a:p>
          <a:p>
            <a:r>
              <a:rPr lang="en-CA" baseline="0" dirty="0" smtClean="0"/>
              <a:t>Identify the key considerations of site planning as covered in the student handbook.</a:t>
            </a:r>
          </a:p>
          <a:p>
            <a:r>
              <a:rPr lang="en-CA" baseline="0" dirty="0" smtClean="0"/>
              <a:t>Explain how replication schedules can be configured to ensure that efficient replication is taking place in the the AD DS environment.</a:t>
            </a:r>
          </a:p>
          <a:p>
            <a:r>
              <a:rPr lang="en-CA" baseline="0" dirty="0" smtClean="0"/>
              <a:t>Outline the key considerations for replication and replication scheduling as covered in the student handbook</a:t>
            </a: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84317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Use this topic</a:t>
            </a:r>
            <a:r>
              <a:rPr lang="en-CA" baseline="0" dirty="0" smtClean="0"/>
              <a:t> to enforce the critical nature of domain controllers in the AD DS environment.</a:t>
            </a:r>
          </a:p>
          <a:p>
            <a:endParaRPr lang="en-CA" baseline="0" dirty="0" smtClean="0"/>
          </a:p>
          <a:p>
            <a:r>
              <a:rPr lang="en-CA" baseline="0" dirty="0" smtClean="0"/>
              <a:t>Examine each consideration as listed in the student manual. Add other considerations you may have encountered in your experiences.</a:t>
            </a:r>
          </a:p>
          <a:p>
            <a:pPr marL="171450" indent="-171450">
              <a:buFont typeface="Arial" pitchFamily="34" charset="0"/>
              <a:buChar char="•"/>
            </a:pPr>
            <a:r>
              <a:rPr lang="en-GB" dirty="0" smtClean="0"/>
              <a:t>Number of users</a:t>
            </a:r>
          </a:p>
          <a:p>
            <a:pPr marL="171450" indent="-171450">
              <a:buFont typeface="Arial" pitchFamily="34" charset="0"/>
              <a:buChar char="•"/>
            </a:pPr>
            <a:r>
              <a:rPr lang="en-GB" dirty="0" smtClean="0"/>
              <a:t>Network connectivity</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GB" dirty="0" smtClean="0"/>
              <a:t>Domain controller redundancy</a:t>
            </a:r>
          </a:p>
          <a:p>
            <a:pPr marL="171450" indent="-171450">
              <a:buFont typeface="Arial" pitchFamily="34" charset="0"/>
              <a:buChar char="•"/>
            </a:pPr>
            <a:r>
              <a:rPr lang="en-GB" dirty="0" smtClean="0"/>
              <a:t>AD aware applications and servers</a:t>
            </a:r>
          </a:p>
          <a:p>
            <a:pPr marL="171450" indent="-171450">
              <a:buFont typeface="Arial" pitchFamily="34" charset="0"/>
              <a:buChar char="•"/>
            </a:pPr>
            <a:r>
              <a:rPr lang="en-GB" dirty="0" smtClean="0"/>
              <a:t>Organizational and security boundaries</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dirty="0"/>
              <a:t>Module 4: Planning and Provisioning Active Directory Domain Services</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6090266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60375" y="0"/>
            <a:ext cx="7773988" cy="7413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8788" y="992188"/>
            <a:ext cx="7751762" cy="4386262"/>
          </a:xfrm>
        </p:spPr>
        <p:txBody>
          <a:bodyPr/>
          <a:lstStyle/>
          <a:p>
            <a:pPr lvl="0"/>
            <a:endParaRPr lang="en-IE" noProof="0" smtClean="0"/>
          </a:p>
        </p:txBody>
      </p:sp>
    </p:spTree>
    <p:extLst>
      <p:ext uri="{BB962C8B-B14F-4D97-AF65-F5344CB8AC3E}">
        <p14:creationId xmlns:p14="http://schemas.microsoft.com/office/powerpoint/2010/main" val="1478621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4"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5"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80" r:id="rId12"/>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69315" y="2465793"/>
            <a:ext cx="4152900" cy="1829759"/>
          </a:xfrm>
        </p:spPr>
        <p:txBody>
          <a:bodyPr/>
          <a:lstStyle/>
          <a:p>
            <a:r>
              <a:rPr lang="en-CA" dirty="0"/>
              <a:t>Module </a:t>
            </a:r>
            <a:r>
              <a:rPr lang="en-CA" dirty="0" smtClean="0"/>
              <a:t>4</a:t>
            </a:r>
          </a:p>
          <a:p>
            <a:r>
              <a:rPr lang="en-CA" dirty="0" smtClean="0"/>
              <a:t>Planning and Provisioning Active Directory Domain Services</a:t>
            </a:r>
            <a:endParaRPr lang="en-US" dirty="0" smtClean="0"/>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0"/>
            <a:ext cx="8035232" cy="741363"/>
          </a:xfrm>
        </p:spPr>
        <p:txBody>
          <a:bodyPr/>
          <a:lstStyle/>
          <a:p>
            <a:r>
              <a:rPr lang="en-CA" dirty="0" smtClean="0"/>
              <a:t>Global </a:t>
            </a:r>
            <a:r>
              <a:rPr lang="en-CA" dirty="0" err="1" smtClean="0"/>
              <a:t>Catalog</a:t>
            </a:r>
            <a:r>
              <a:rPr lang="en-CA" dirty="0" smtClean="0"/>
              <a:t> Placement and Caching</a:t>
            </a:r>
            <a:endParaRPr lang="en-CA" dirty="0"/>
          </a:p>
        </p:txBody>
      </p:sp>
      <p:sp>
        <p:nvSpPr>
          <p:cNvPr id="5" name="AutoShape 12"/>
          <p:cNvSpPr>
            <a:spLocks noChangeArrowheads="1"/>
          </p:cNvSpPr>
          <p:nvPr/>
        </p:nvSpPr>
        <p:spPr bwMode="auto">
          <a:xfrm>
            <a:off x="219715" y="1458562"/>
            <a:ext cx="8705850" cy="417414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Global </a:t>
            </a:r>
            <a:r>
              <a:rPr lang="en-GB" dirty="0" err="1" smtClean="0">
                <a:ea typeface="PMingLiU" pitchFamily="18" charset="-120"/>
              </a:rPr>
              <a:t>catalog</a:t>
            </a:r>
            <a:r>
              <a:rPr lang="en-GB" dirty="0" smtClean="0">
                <a:ea typeface="PMingLiU" pitchFamily="18" charset="-120"/>
              </a:rPr>
              <a:t> placement considerations:</a:t>
            </a:r>
            <a:endParaRPr lang="en-GB" dirty="0">
              <a:ea typeface="PMingLiU" pitchFamily="18" charset="-120"/>
            </a:endParaRPr>
          </a:p>
        </p:txBody>
      </p:sp>
      <p:grpSp>
        <p:nvGrpSpPr>
          <p:cNvPr id="6" name="Group 18"/>
          <p:cNvGrpSpPr>
            <a:grpSpLocks/>
          </p:cNvGrpSpPr>
          <p:nvPr/>
        </p:nvGrpSpPr>
        <p:grpSpPr bwMode="auto">
          <a:xfrm>
            <a:off x="399101" y="1994405"/>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Applications that require a global </a:t>
              </a:r>
              <a:r>
                <a:rPr lang="en-GB" dirty="0" err="1" smtClean="0"/>
                <a:t>catalog</a:t>
              </a:r>
              <a:r>
                <a:rPr lang="en-GB" dirty="0" smtClean="0"/>
                <a:t> server</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399101" y="3390293"/>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Is the WAN link 100% available?</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2331" y="2692349"/>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Number of users at location greater than 100</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12331" y="4786182"/>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How many global </a:t>
              </a:r>
              <a:r>
                <a:rPr lang="en-GB" dirty="0" err="1" smtClean="0"/>
                <a:t>catalog</a:t>
              </a:r>
              <a:r>
                <a:rPr lang="en-GB" dirty="0" smtClean="0"/>
                <a:t> servers?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25561" y="4088237"/>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Can Universal Group Membership caching suffice?</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02495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Planning for Read-Only Domain Controllers</a:t>
            </a:r>
          </a:p>
        </p:txBody>
      </p:sp>
      <p:sp>
        <p:nvSpPr>
          <p:cNvPr id="5" name="AutoShape 12"/>
          <p:cNvSpPr>
            <a:spLocks noChangeArrowheads="1"/>
          </p:cNvSpPr>
          <p:nvPr/>
        </p:nvSpPr>
        <p:spPr bwMode="auto">
          <a:xfrm>
            <a:off x="219715" y="800195"/>
            <a:ext cx="8705850" cy="317993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RODC Advantages</a:t>
            </a:r>
            <a:endParaRPr lang="en-GB" dirty="0">
              <a:ea typeface="PMingLiU" pitchFamily="18" charset="-120"/>
            </a:endParaRPr>
          </a:p>
        </p:txBody>
      </p:sp>
      <p:grpSp>
        <p:nvGrpSpPr>
          <p:cNvPr id="6" name="Group 18"/>
          <p:cNvGrpSpPr>
            <a:grpSpLocks/>
          </p:cNvGrpSpPr>
          <p:nvPr/>
        </p:nvGrpSpPr>
        <p:grpSpPr bwMode="auto">
          <a:xfrm>
            <a:off x="399101" y="1226309"/>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Read-only database and one way replication</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399101" y="1924253"/>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Computer replacement after system failure</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399101" y="3320141"/>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Password replication policies and filtered attribute sets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7" name="Group 18"/>
          <p:cNvGrpSpPr>
            <a:grpSpLocks/>
          </p:cNvGrpSpPr>
          <p:nvPr/>
        </p:nvGrpSpPr>
        <p:grpSpPr bwMode="auto">
          <a:xfrm>
            <a:off x="399101" y="2622197"/>
            <a:ext cx="8320618" cy="500804"/>
            <a:chOff x="757238" y="4884427"/>
            <a:chExt cx="8064502" cy="641350"/>
          </a:xfrm>
        </p:grpSpPr>
        <p:sp>
          <p:nvSpPr>
            <p:cNvPr id="21" name="AutoShape 8"/>
            <p:cNvSpPr>
              <a:spLocks noChangeArrowheads="1"/>
            </p:cNvSpPr>
            <p:nvPr/>
          </p:nvSpPr>
          <p:spPr bwMode="auto">
            <a:xfrm>
              <a:off x="1047751" y="4884427"/>
              <a:ext cx="7773989"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No storage of domain credentials by default</a:t>
              </a:r>
              <a:endParaRPr lang="en-GB" dirty="0"/>
            </a:p>
          </p:txBody>
        </p:sp>
        <p:sp>
          <p:nvSpPr>
            <p:cNvPr id="2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
        <p:nvSpPr>
          <p:cNvPr id="30" name="AutoShape 12"/>
          <p:cNvSpPr>
            <a:spLocks noChangeArrowheads="1"/>
          </p:cNvSpPr>
          <p:nvPr/>
        </p:nvSpPr>
        <p:spPr bwMode="auto">
          <a:xfrm>
            <a:off x="219715" y="4298745"/>
            <a:ext cx="8705850" cy="1827735"/>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RODC Disadvantages</a:t>
            </a:r>
            <a:endParaRPr lang="en-GB" dirty="0">
              <a:ea typeface="PMingLiU" pitchFamily="18" charset="-120"/>
            </a:endParaRPr>
          </a:p>
        </p:txBody>
      </p:sp>
      <p:grpSp>
        <p:nvGrpSpPr>
          <p:cNvPr id="31" name="Group 18"/>
          <p:cNvGrpSpPr>
            <a:grpSpLocks/>
          </p:cNvGrpSpPr>
          <p:nvPr/>
        </p:nvGrpSpPr>
        <p:grpSpPr bwMode="auto">
          <a:xfrm>
            <a:off x="399101" y="4724859"/>
            <a:ext cx="8320617" cy="500804"/>
            <a:chOff x="757238" y="4884425"/>
            <a:chExt cx="8064501" cy="641350"/>
          </a:xfrm>
        </p:grpSpPr>
        <p:sp>
          <p:nvSpPr>
            <p:cNvPr id="3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WAN link dependency</a:t>
              </a:r>
              <a:endParaRPr lang="en-GB" dirty="0"/>
            </a:p>
          </p:txBody>
        </p:sp>
        <p:sp>
          <p:nvSpPr>
            <p:cNvPr id="3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34" name="Group 18"/>
          <p:cNvGrpSpPr>
            <a:grpSpLocks/>
          </p:cNvGrpSpPr>
          <p:nvPr/>
        </p:nvGrpSpPr>
        <p:grpSpPr bwMode="auto">
          <a:xfrm>
            <a:off x="399101" y="5422803"/>
            <a:ext cx="8320617" cy="500804"/>
            <a:chOff x="757238" y="4884425"/>
            <a:chExt cx="8064501" cy="641350"/>
          </a:xfrm>
        </p:grpSpPr>
        <p:sp>
          <p:nvSpPr>
            <p:cNvPr id="3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Limited AD DS database information</a:t>
              </a:r>
              <a:endParaRPr lang="en-GB" dirty="0"/>
            </a:p>
          </p:txBody>
        </p:sp>
        <p:sp>
          <p:nvSpPr>
            <p:cNvPr id="3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739030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Configuring Read-Only Domain Controllers and Password Caching</a:t>
            </a:r>
          </a:p>
        </p:txBody>
      </p:sp>
      <p:grpSp>
        <p:nvGrpSpPr>
          <p:cNvPr id="3" name="Group 2"/>
          <p:cNvGrpSpPr/>
          <p:nvPr/>
        </p:nvGrpSpPr>
        <p:grpSpPr>
          <a:xfrm>
            <a:off x="2348954" y="4290933"/>
            <a:ext cx="4430217" cy="2186631"/>
            <a:chOff x="1092759" y="2805993"/>
            <a:chExt cx="6375533" cy="3558286"/>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14079">
              <a:off x="1908063" y="4885915"/>
              <a:ext cx="3428571" cy="673016"/>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11995">
              <a:off x="1899199" y="3487825"/>
              <a:ext cx="3428571" cy="673016"/>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0332" y="3424224"/>
              <a:ext cx="2107960" cy="202891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2760" y="2805993"/>
              <a:ext cx="1434291" cy="1576144"/>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2759" y="4788135"/>
              <a:ext cx="1434291" cy="1576144"/>
            </a:xfrm>
            <a:prstGeom prst="rect">
              <a:avLst/>
            </a:prstGeom>
          </p:spPr>
        </p:pic>
      </p:grpSp>
      <p:sp>
        <p:nvSpPr>
          <p:cNvPr id="12" name="AutoShape 12"/>
          <p:cNvSpPr>
            <a:spLocks noChangeArrowheads="1"/>
          </p:cNvSpPr>
          <p:nvPr/>
        </p:nvSpPr>
        <p:spPr bwMode="auto">
          <a:xfrm>
            <a:off x="219715" y="800195"/>
            <a:ext cx="8705850" cy="317993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Key aspects of RODC password caching</a:t>
            </a:r>
            <a:endParaRPr lang="en-GB" dirty="0">
              <a:ea typeface="PMingLiU" pitchFamily="18" charset="-120"/>
            </a:endParaRPr>
          </a:p>
        </p:txBody>
      </p:sp>
      <p:grpSp>
        <p:nvGrpSpPr>
          <p:cNvPr id="13" name="Group 18"/>
          <p:cNvGrpSpPr>
            <a:grpSpLocks/>
          </p:cNvGrpSpPr>
          <p:nvPr/>
        </p:nvGrpSpPr>
        <p:grpSpPr bwMode="auto">
          <a:xfrm>
            <a:off x="399101" y="1226309"/>
            <a:ext cx="8320617" cy="500804"/>
            <a:chOff x="757238" y="4884425"/>
            <a:chExt cx="8064501" cy="641350"/>
          </a:xfrm>
        </p:grpSpPr>
        <p:sp>
          <p:nvSpPr>
            <p:cNvPr id="1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Credentials stored locally on RODC for selected groups</a:t>
              </a:r>
              <a:endParaRPr lang="en-GB" dirty="0"/>
            </a:p>
          </p:txBody>
        </p:sp>
        <p:sp>
          <p:nvSpPr>
            <p:cNvPr id="1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6" name="Group 18"/>
          <p:cNvGrpSpPr>
            <a:grpSpLocks/>
          </p:cNvGrpSpPr>
          <p:nvPr/>
        </p:nvGrpSpPr>
        <p:grpSpPr bwMode="auto">
          <a:xfrm>
            <a:off x="399101" y="1924253"/>
            <a:ext cx="8320617" cy="500804"/>
            <a:chOff x="757238" y="4884425"/>
            <a:chExt cx="8064501" cy="641350"/>
          </a:xfrm>
        </p:grpSpPr>
        <p:sp>
          <p:nvSpPr>
            <p:cNvPr id="1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Admins can determine which groups to cache</a:t>
              </a:r>
              <a:endParaRPr lang="en-GB" dirty="0"/>
            </a:p>
          </p:txBody>
        </p:sp>
        <p:sp>
          <p:nvSpPr>
            <p:cNvPr id="1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9" name="Group 18"/>
          <p:cNvGrpSpPr>
            <a:grpSpLocks/>
          </p:cNvGrpSpPr>
          <p:nvPr/>
        </p:nvGrpSpPr>
        <p:grpSpPr bwMode="auto">
          <a:xfrm>
            <a:off x="399101" y="3320141"/>
            <a:ext cx="8320617" cy="500804"/>
            <a:chOff x="757238" y="4884425"/>
            <a:chExt cx="8064501" cy="641350"/>
          </a:xfrm>
        </p:grpSpPr>
        <p:sp>
          <p:nvSpPr>
            <p:cNvPr id="2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Built-in mechanism for dealing with compromised RODC</a:t>
              </a:r>
              <a:endParaRPr lang="en-GB" dirty="0"/>
            </a:p>
          </p:txBody>
        </p:sp>
        <p:sp>
          <p:nvSpPr>
            <p:cNvPr id="2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22" name="Group 18"/>
          <p:cNvGrpSpPr>
            <a:grpSpLocks/>
          </p:cNvGrpSpPr>
          <p:nvPr/>
        </p:nvGrpSpPr>
        <p:grpSpPr bwMode="auto">
          <a:xfrm>
            <a:off x="399101" y="2622197"/>
            <a:ext cx="8320618" cy="500804"/>
            <a:chOff x="757238" y="4884427"/>
            <a:chExt cx="8064502" cy="641350"/>
          </a:xfrm>
        </p:grpSpPr>
        <p:sp>
          <p:nvSpPr>
            <p:cNvPr id="23" name="AutoShape 8"/>
            <p:cNvSpPr>
              <a:spLocks noChangeArrowheads="1"/>
            </p:cNvSpPr>
            <p:nvPr/>
          </p:nvSpPr>
          <p:spPr bwMode="auto">
            <a:xfrm>
              <a:off x="1047751" y="4884427"/>
              <a:ext cx="7773989"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Passwords can be prepopulated</a:t>
              </a:r>
              <a:endParaRPr lang="en-GB" dirty="0"/>
            </a:p>
          </p:txBody>
        </p:sp>
        <p:sp>
          <p:nvSpPr>
            <p:cNvPr id="2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679518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4" y="0"/>
            <a:ext cx="8114363" cy="741363"/>
          </a:xfrm>
        </p:spPr>
        <p:txBody>
          <a:bodyPr/>
          <a:lstStyle/>
          <a:p>
            <a:r>
              <a:rPr lang="en-CA" dirty="0"/>
              <a:t>Considerations for Placing and Moving FSMO Roles</a:t>
            </a:r>
          </a:p>
        </p:txBody>
      </p:sp>
      <p:sp>
        <p:nvSpPr>
          <p:cNvPr id="34" name="AutoShape 17"/>
          <p:cNvSpPr>
            <a:spLocks noChangeArrowheads="1"/>
          </p:cNvSpPr>
          <p:nvPr/>
        </p:nvSpPr>
        <p:spPr bwMode="auto">
          <a:xfrm>
            <a:off x="5861992" y="2654225"/>
            <a:ext cx="2999377" cy="721060"/>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smtClean="0">
                <a:solidFill>
                  <a:srgbClr val="000000"/>
                </a:solidFill>
                <a:ea typeface="Verdana" pitchFamily="34" charset="0"/>
                <a:cs typeface="Verdana" pitchFamily="34" charset="0"/>
              </a:rPr>
              <a:t>RID operations master</a:t>
            </a:r>
            <a:endParaRPr lang="en-US" dirty="0">
              <a:ea typeface="Verdana" pitchFamily="34" charset="0"/>
              <a:cs typeface="Verdana" pitchFamily="34" charset="0"/>
            </a:endParaRPr>
          </a:p>
        </p:txBody>
      </p:sp>
      <p:sp>
        <p:nvSpPr>
          <p:cNvPr id="35" name="AutoShape 20"/>
          <p:cNvSpPr>
            <a:spLocks noChangeArrowheads="1"/>
          </p:cNvSpPr>
          <p:nvPr/>
        </p:nvSpPr>
        <p:spPr bwMode="auto">
          <a:xfrm>
            <a:off x="5280100" y="4625597"/>
            <a:ext cx="2999377" cy="722461"/>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smtClean="0">
                <a:solidFill>
                  <a:srgbClr val="000000"/>
                </a:solidFill>
                <a:ea typeface="Verdana" pitchFamily="34" charset="0"/>
                <a:cs typeface="Verdana" pitchFamily="34" charset="0"/>
              </a:rPr>
              <a:t>Domain naming operations master</a:t>
            </a:r>
            <a:endParaRPr lang="en-US" dirty="0">
              <a:ea typeface="Verdana" pitchFamily="34" charset="0"/>
              <a:cs typeface="Verdana" pitchFamily="34" charset="0"/>
            </a:endParaRPr>
          </a:p>
        </p:txBody>
      </p:sp>
      <p:sp>
        <p:nvSpPr>
          <p:cNvPr id="46" name="AutoShape 17"/>
          <p:cNvSpPr>
            <a:spLocks noChangeArrowheads="1"/>
          </p:cNvSpPr>
          <p:nvPr/>
        </p:nvSpPr>
        <p:spPr bwMode="auto">
          <a:xfrm>
            <a:off x="3072312" y="962291"/>
            <a:ext cx="2999377" cy="721060"/>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smtClean="0">
                <a:solidFill>
                  <a:srgbClr val="000000"/>
                </a:solidFill>
                <a:ea typeface="Verdana" pitchFamily="34" charset="0"/>
                <a:cs typeface="Verdana" pitchFamily="34" charset="0"/>
              </a:rPr>
              <a:t>PDC Emulator</a:t>
            </a:r>
            <a:endParaRPr lang="en-US" dirty="0">
              <a:ea typeface="Verdana" pitchFamily="34" charset="0"/>
              <a:cs typeface="Verdana" pitchFamily="34" charset="0"/>
            </a:endParaRPr>
          </a:p>
        </p:txBody>
      </p:sp>
      <p:sp>
        <p:nvSpPr>
          <p:cNvPr id="47" name="AutoShape 24"/>
          <p:cNvSpPr>
            <a:spLocks noChangeArrowheads="1"/>
          </p:cNvSpPr>
          <p:nvPr/>
        </p:nvSpPr>
        <p:spPr bwMode="auto">
          <a:xfrm>
            <a:off x="1012667" y="4626996"/>
            <a:ext cx="2999377" cy="721062"/>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smtClean="0">
                <a:solidFill>
                  <a:srgbClr val="000000"/>
                </a:solidFill>
                <a:ea typeface="Verdana" pitchFamily="34" charset="0"/>
                <a:cs typeface="Verdana" pitchFamily="34" charset="0"/>
              </a:rPr>
              <a:t>Schema operations master</a:t>
            </a:r>
            <a:endParaRPr lang="en-US" dirty="0">
              <a:ea typeface="Verdana" pitchFamily="34" charset="0"/>
              <a:cs typeface="Verdana" pitchFamily="34" charset="0"/>
            </a:endParaRPr>
          </a:p>
        </p:txBody>
      </p:sp>
      <p:sp>
        <p:nvSpPr>
          <p:cNvPr id="48" name="AutoShape 17"/>
          <p:cNvSpPr>
            <a:spLocks noChangeArrowheads="1"/>
          </p:cNvSpPr>
          <p:nvPr/>
        </p:nvSpPr>
        <p:spPr bwMode="auto">
          <a:xfrm>
            <a:off x="314398" y="2662692"/>
            <a:ext cx="2999377" cy="721060"/>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smtClean="0">
                <a:solidFill>
                  <a:srgbClr val="000000"/>
                </a:solidFill>
                <a:ea typeface="Verdana" pitchFamily="34" charset="0"/>
                <a:cs typeface="Verdana" pitchFamily="34" charset="0"/>
              </a:rPr>
              <a:t>Infrastructure operations master</a:t>
            </a:r>
            <a:endParaRPr lang="en-US" dirty="0">
              <a:ea typeface="Verdana" pitchFamily="34" charset="0"/>
              <a:cs typeface="Verdana" pitchFamily="34" charset="0"/>
            </a:endParaRPr>
          </a:p>
        </p:txBody>
      </p:sp>
      <p:pic>
        <p:nvPicPr>
          <p:cNvPr id="49" name="Picture 48" descr="Server.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0563" y="2376090"/>
            <a:ext cx="1601894" cy="1885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35206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a:t>
            </a:r>
            <a:r>
              <a:rPr lang="en-US" dirty="0" smtClean="0"/>
              <a:t>Seizing FSMO Roles</a:t>
            </a:r>
            <a:endParaRPr lang="en-US" dirty="0"/>
          </a:p>
        </p:txBody>
      </p:sp>
      <p:sp>
        <p:nvSpPr>
          <p:cNvPr id="3" name="Content Placeholder 2"/>
          <p:cNvSpPr>
            <a:spLocks/>
          </p:cNvSpPr>
          <p:nvPr/>
        </p:nvSpPr>
        <p:spPr bwMode="auto">
          <a:xfrm>
            <a:off x="458788" y="992188"/>
            <a:ext cx="7751762" cy="438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r>
              <a:rPr lang="en-US" sz="2000" b="0" dirty="0"/>
              <a:t>In this demonstration, you will see how </a:t>
            </a:r>
            <a:r>
              <a:rPr lang="en-US" sz="2000" b="0" dirty="0" smtClean="0"/>
              <a:t>to:</a:t>
            </a:r>
            <a:endParaRPr lang="en-US" sz="2000" b="0" dirty="0"/>
          </a:p>
          <a:p>
            <a:pPr marL="800100" lvl="1" indent="-342900" eaLnBrk="0" hangingPunct="0">
              <a:lnSpc>
                <a:spcPct val="90000"/>
              </a:lnSpc>
              <a:spcBef>
                <a:spcPct val="70000"/>
              </a:spcBef>
              <a:buClr>
                <a:schemeClr val="hlink"/>
              </a:buClr>
              <a:buSzPct val="90000"/>
              <a:buFont typeface="Arial" pitchFamily="34" charset="0"/>
              <a:buChar char="•"/>
            </a:pPr>
            <a:r>
              <a:rPr lang="en-US" sz="2000" b="0" dirty="0" smtClean="0"/>
              <a:t>Transfer </a:t>
            </a:r>
            <a:r>
              <a:rPr lang="en-US" sz="2000" b="0" dirty="0"/>
              <a:t>an operations master role to a different domain </a:t>
            </a:r>
            <a:r>
              <a:rPr lang="en-US" sz="2000" b="0" dirty="0" smtClean="0"/>
              <a:t>controller</a:t>
            </a:r>
            <a:endParaRPr lang="en-US" sz="2000" b="0" dirty="0"/>
          </a:p>
          <a:p>
            <a:pPr marL="800100" lvl="1" indent="-342900" eaLnBrk="0" hangingPunct="0">
              <a:lnSpc>
                <a:spcPct val="90000"/>
              </a:lnSpc>
              <a:spcBef>
                <a:spcPct val="70000"/>
              </a:spcBef>
              <a:buClr>
                <a:schemeClr val="hlink"/>
              </a:buClr>
              <a:buSzPct val="90000"/>
              <a:buFont typeface="Arial" pitchFamily="34" charset="0"/>
              <a:buChar char="•"/>
            </a:pPr>
            <a:r>
              <a:rPr lang="en-US" sz="2000" b="0" dirty="0" smtClean="0"/>
              <a:t>Seize </a:t>
            </a:r>
            <a:r>
              <a:rPr lang="en-US" sz="2000" b="0" dirty="0"/>
              <a:t>an operations master </a:t>
            </a:r>
            <a:r>
              <a:rPr lang="en-US" sz="2000" b="0" dirty="0" smtClean="0"/>
              <a:t>role</a:t>
            </a:r>
            <a:endParaRPr lang="en-US" sz="2000" b="0" dirty="0"/>
          </a:p>
        </p:txBody>
      </p:sp>
    </p:spTree>
    <p:extLst>
      <p:ext uri="{BB962C8B-B14F-4D97-AF65-F5344CB8AC3E}">
        <p14:creationId xmlns:p14="http://schemas.microsoft.com/office/powerpoint/2010/main" val="29213046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C:\Users\tfrink.NORTHAMERICA\Pictures\MSL Approved graphics from Vendor Resource Toolkit\Graphics\ChatBubb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CA" dirty="0" smtClean="0"/>
              <a:t>Discussion: Designing a Forest</a:t>
            </a:r>
            <a:endParaRPr lang="en-CA"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
          <p:cNvSpPr txBox="1">
            <a:spLocks noChangeArrowheads="1"/>
          </p:cNvSpPr>
          <p:nvPr/>
        </p:nvSpPr>
        <p:spPr bwMode="auto">
          <a:xfrm>
            <a:off x="3302000" y="1590675"/>
            <a:ext cx="41767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a:latin typeface="Arial" charset="0"/>
              </a:rPr>
              <a:t>Given the following scenario, which Active Directory topology would you recommend?</a:t>
            </a:r>
          </a:p>
        </p:txBody>
      </p:sp>
    </p:spTree>
    <p:extLst>
      <p:ext uri="{BB962C8B-B14F-4D97-AF65-F5344CB8AC3E}">
        <p14:creationId xmlns:p14="http://schemas.microsoft.com/office/powerpoint/2010/main" val="16795180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val="2305783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a:t>
            </a:r>
            <a:r>
              <a:rPr lang="en-US" dirty="0" smtClean="0"/>
              <a:t>2: Planning Administrative and Management Structures for AD DS</a:t>
            </a:r>
            <a:endParaRPr lang="en-US" dirty="0"/>
          </a:p>
        </p:txBody>
      </p:sp>
      <p:sp>
        <p:nvSpPr>
          <p:cNvPr id="6147" name="Rectangle 3"/>
          <p:cNvSpPr>
            <a:spLocks noGrp="1" noChangeArrowheads="1"/>
          </p:cNvSpPr>
          <p:nvPr>
            <p:ph type="body" idx="1"/>
          </p:nvPr>
        </p:nvSpPr>
        <p:spPr/>
        <p:txBody>
          <a:bodyPr/>
          <a:lstStyle/>
          <a:p>
            <a:r>
              <a:rPr lang="en-GB" dirty="0" smtClean="0"/>
              <a:t>Discussion: Organizational Unit Considerations</a:t>
            </a:r>
          </a:p>
          <a:p>
            <a:r>
              <a:rPr lang="en-GB" dirty="0" smtClean="0"/>
              <a:t>Planning User and Computer Account Management</a:t>
            </a:r>
          </a:p>
          <a:p>
            <a:r>
              <a:rPr lang="en-GB" dirty="0" smtClean="0"/>
              <a:t>Planning AD DS Groups</a:t>
            </a:r>
          </a:p>
          <a:p>
            <a:r>
              <a:rPr lang="en-GB" dirty="0" smtClean="0"/>
              <a:t>Planning Delegation of Administration</a:t>
            </a:r>
          </a:p>
        </p:txBody>
      </p:sp>
    </p:spTree>
    <p:extLst>
      <p:ext uri="{BB962C8B-B14F-4D97-AF65-F5344CB8AC3E}">
        <p14:creationId xmlns:p14="http://schemas.microsoft.com/office/powerpoint/2010/main" val="7025370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Organizational Unit Considerations</a:t>
            </a:r>
            <a:endParaRPr lang="en-GB"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What considerations need to be made when planning an OU structure?</a:t>
            </a:r>
            <a:endParaRPr lang="en-US" sz="2000" dirty="0">
              <a:latin typeface="Arial" pitchFamily="34" charset="0"/>
            </a:endParaRPr>
          </a:p>
        </p:txBody>
      </p:sp>
    </p:spTree>
    <p:extLst>
      <p:ext uri="{BB962C8B-B14F-4D97-AF65-F5344CB8AC3E}">
        <p14:creationId xmlns:p14="http://schemas.microsoft.com/office/powerpoint/2010/main" val="21930212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Planning User and Computer Account Management</a:t>
            </a:r>
          </a:p>
        </p:txBody>
      </p:sp>
      <p:sp>
        <p:nvSpPr>
          <p:cNvPr id="5" name="AutoShape 12"/>
          <p:cNvSpPr>
            <a:spLocks noChangeArrowheads="1"/>
          </p:cNvSpPr>
          <p:nvPr/>
        </p:nvSpPr>
        <p:spPr bwMode="auto">
          <a:xfrm>
            <a:off x="219715" y="1870867"/>
            <a:ext cx="8705850" cy="317993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User and account management considerations:</a:t>
            </a:r>
            <a:endParaRPr lang="en-GB" dirty="0">
              <a:ea typeface="PMingLiU" pitchFamily="18" charset="-120"/>
            </a:endParaRPr>
          </a:p>
        </p:txBody>
      </p:sp>
      <p:grpSp>
        <p:nvGrpSpPr>
          <p:cNvPr id="6" name="Group 18"/>
          <p:cNvGrpSpPr>
            <a:grpSpLocks/>
          </p:cNvGrpSpPr>
          <p:nvPr/>
        </p:nvGrpSpPr>
        <p:grpSpPr bwMode="auto">
          <a:xfrm>
            <a:off x="399101" y="2296981"/>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User and computer naming conventions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399101" y="3692869"/>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a:t>
              </a:r>
              <a:r>
                <a:rPr lang="en-CA" dirty="0"/>
                <a:t>Security requirements in the organization</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2331" y="2994925"/>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CA" dirty="0" smtClean="0"/>
                <a:t>Maintenance methods for </a:t>
              </a:r>
              <a:r>
                <a:rPr lang="en-CA" dirty="0"/>
                <a:t>user and computer accounts</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25561" y="4390813"/>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CA" dirty="0"/>
                <a:t>Group Policies and </a:t>
              </a:r>
              <a:r>
                <a:rPr lang="en-CA" dirty="0" smtClean="0"/>
                <a:t>object management</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831750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val="10071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AD DS Groups</a:t>
            </a:r>
            <a:endParaRPr lang="en-US" dirty="0"/>
          </a:p>
        </p:txBody>
      </p:sp>
      <p:sp>
        <p:nvSpPr>
          <p:cNvPr id="80" name="AutoShape 12"/>
          <p:cNvSpPr>
            <a:spLocks noChangeArrowheads="1"/>
          </p:cNvSpPr>
          <p:nvPr/>
        </p:nvSpPr>
        <p:spPr bwMode="auto">
          <a:xfrm>
            <a:off x="219715" y="919891"/>
            <a:ext cx="8705850" cy="264626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Considerations for planning groups:</a:t>
            </a:r>
            <a:endParaRPr lang="en-GB" dirty="0">
              <a:ea typeface="PMingLiU" pitchFamily="18" charset="-120"/>
            </a:endParaRPr>
          </a:p>
        </p:txBody>
      </p:sp>
      <p:grpSp>
        <p:nvGrpSpPr>
          <p:cNvPr id="81" name="Group 18"/>
          <p:cNvGrpSpPr>
            <a:grpSpLocks/>
          </p:cNvGrpSpPr>
          <p:nvPr/>
        </p:nvGrpSpPr>
        <p:grpSpPr bwMode="auto">
          <a:xfrm>
            <a:off x="399101" y="1346005"/>
            <a:ext cx="8320617" cy="500804"/>
            <a:chOff x="757238" y="4884425"/>
            <a:chExt cx="8064501" cy="641350"/>
          </a:xfrm>
        </p:grpSpPr>
        <p:sp>
          <p:nvSpPr>
            <p:cNvPr id="8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Organizational structure</a:t>
              </a:r>
              <a:endParaRPr lang="en-GB" dirty="0"/>
            </a:p>
          </p:txBody>
        </p:sp>
        <p:sp>
          <p:nvSpPr>
            <p:cNvPr id="8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84" name="Group 18"/>
          <p:cNvGrpSpPr>
            <a:grpSpLocks/>
          </p:cNvGrpSpPr>
          <p:nvPr/>
        </p:nvGrpSpPr>
        <p:grpSpPr bwMode="auto">
          <a:xfrm>
            <a:off x="399101" y="2741893"/>
            <a:ext cx="8320617" cy="500804"/>
            <a:chOff x="757238" y="4884425"/>
            <a:chExt cx="8064501" cy="641350"/>
          </a:xfrm>
        </p:grpSpPr>
        <p:sp>
          <p:nvSpPr>
            <p:cNvPr id="8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a:t>
              </a:r>
              <a:r>
                <a:rPr lang="en-CA" dirty="0" smtClean="0"/>
                <a:t>Group scope functionality</a:t>
              </a:r>
              <a:endParaRPr lang="en-GB" dirty="0"/>
            </a:p>
          </p:txBody>
        </p:sp>
        <p:sp>
          <p:nvSpPr>
            <p:cNvPr id="8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87" name="Group 18"/>
          <p:cNvGrpSpPr>
            <a:grpSpLocks/>
          </p:cNvGrpSpPr>
          <p:nvPr/>
        </p:nvGrpSpPr>
        <p:grpSpPr bwMode="auto">
          <a:xfrm>
            <a:off x="412331" y="2043949"/>
            <a:ext cx="8320617" cy="500804"/>
            <a:chOff x="757238" y="4884425"/>
            <a:chExt cx="8064501" cy="641350"/>
          </a:xfrm>
        </p:grpSpPr>
        <p:sp>
          <p:nvSpPr>
            <p:cNvPr id="8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CA" dirty="0" smtClean="0"/>
                <a:t>     Forest and domain structure</a:t>
              </a:r>
              <a:endParaRPr lang="en-GB" dirty="0"/>
            </a:p>
          </p:txBody>
        </p:sp>
        <p:sp>
          <p:nvSpPr>
            <p:cNvPr id="8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805" y="4062657"/>
            <a:ext cx="2585779" cy="1870015"/>
          </a:xfrm>
          <a:prstGeom prst="rect">
            <a:avLst/>
          </a:prstGeom>
        </p:spPr>
      </p:pic>
    </p:spTree>
    <p:extLst>
      <p:ext uri="{BB962C8B-B14F-4D97-AF65-F5344CB8AC3E}">
        <p14:creationId xmlns:p14="http://schemas.microsoft.com/office/powerpoint/2010/main" val="9103167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Planning </a:t>
            </a:r>
            <a:r>
              <a:rPr lang="en-CA" dirty="0" smtClean="0"/>
              <a:t>Delegation of Administration</a:t>
            </a:r>
            <a:endParaRPr lang="en-CA" dirty="0"/>
          </a:p>
        </p:txBody>
      </p:sp>
      <p:sp>
        <p:nvSpPr>
          <p:cNvPr id="4" name="AutoShape 4"/>
          <p:cNvSpPr>
            <a:spLocks noChangeArrowheads="1"/>
          </p:cNvSpPr>
          <p:nvPr/>
        </p:nvSpPr>
        <p:spPr bwMode="auto">
          <a:xfrm>
            <a:off x="214313" y="1021593"/>
            <a:ext cx="8699500" cy="1256091"/>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r>
              <a:rPr lang="en-CA" dirty="0" smtClean="0"/>
              <a:t>It is important to consider the structure of your organization in relation to your AD DS structure when planning delegation of administration</a:t>
            </a:r>
            <a:endParaRPr lang="en-CA" dirty="0"/>
          </a:p>
        </p:txBody>
      </p:sp>
      <p:sp>
        <p:nvSpPr>
          <p:cNvPr id="5" name="AutoShape 12"/>
          <p:cNvSpPr>
            <a:spLocks noChangeArrowheads="1"/>
          </p:cNvSpPr>
          <p:nvPr/>
        </p:nvSpPr>
        <p:spPr bwMode="auto">
          <a:xfrm>
            <a:off x="219715" y="2638963"/>
            <a:ext cx="8705850" cy="317993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Common boundaries for delegation of administration include:</a:t>
            </a:r>
            <a:endParaRPr lang="en-GB" dirty="0">
              <a:ea typeface="PMingLiU" pitchFamily="18" charset="-120"/>
            </a:endParaRPr>
          </a:p>
        </p:txBody>
      </p:sp>
      <p:grpSp>
        <p:nvGrpSpPr>
          <p:cNvPr id="6" name="Group 18"/>
          <p:cNvGrpSpPr>
            <a:grpSpLocks/>
          </p:cNvGrpSpPr>
          <p:nvPr/>
        </p:nvGrpSpPr>
        <p:grpSpPr bwMode="auto">
          <a:xfrm>
            <a:off x="399101" y="3065077"/>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Departments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399101" y="4460965"/>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a:t>
              </a:r>
              <a:r>
                <a:rPr lang="en-CA" dirty="0" smtClean="0"/>
                <a:t>Administrative groups</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2331" y="3763021"/>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CA" dirty="0" smtClean="0"/>
                <a:t>     Physical locations</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25561" y="5158909"/>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CA" dirty="0" smtClean="0"/>
                <a:t>Project-based groupings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4073406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a:t>
            </a:r>
            <a:r>
              <a:rPr lang="en-US" dirty="0" smtClean="0"/>
              <a:t>3: </a:t>
            </a:r>
            <a:r>
              <a:rPr lang="en-CA" dirty="0"/>
              <a:t>Planning a Maintenance Strategy for AD DS</a:t>
            </a:r>
            <a:endParaRPr lang="en-US" dirty="0"/>
          </a:p>
        </p:txBody>
      </p:sp>
      <p:sp>
        <p:nvSpPr>
          <p:cNvPr id="6147" name="Rectangle 3"/>
          <p:cNvSpPr>
            <a:spLocks noGrp="1" noChangeArrowheads="1"/>
          </p:cNvSpPr>
          <p:nvPr>
            <p:ph type="body" idx="1"/>
          </p:nvPr>
        </p:nvSpPr>
        <p:spPr/>
        <p:txBody>
          <a:bodyPr/>
          <a:lstStyle/>
          <a:p>
            <a:r>
              <a:rPr lang="en-GB" dirty="0"/>
              <a:t>Discussion: Maintaining AD </a:t>
            </a:r>
            <a:r>
              <a:rPr lang="en-GB" dirty="0" smtClean="0"/>
              <a:t>DS</a:t>
            </a:r>
          </a:p>
          <a:p>
            <a:r>
              <a:rPr lang="en-CA" dirty="0"/>
              <a:t>Monitoring Tools for AD DS</a:t>
            </a:r>
          </a:p>
          <a:p>
            <a:r>
              <a:rPr lang="en-CA" dirty="0" smtClean="0"/>
              <a:t>Monitoring the AD DS Environment</a:t>
            </a:r>
          </a:p>
          <a:p>
            <a:r>
              <a:rPr lang="en-GB" dirty="0" smtClean="0"/>
              <a:t>What Is Offline Maintenance?</a:t>
            </a:r>
          </a:p>
          <a:p>
            <a:r>
              <a:rPr lang="en-GB" dirty="0" smtClean="0"/>
              <a:t>Configuring Active Directory Recycle Bin</a:t>
            </a:r>
          </a:p>
          <a:p>
            <a:endParaRPr lang="en-GB" dirty="0" smtClean="0"/>
          </a:p>
        </p:txBody>
      </p:sp>
    </p:spTree>
    <p:extLst>
      <p:ext uri="{BB962C8B-B14F-4D97-AF65-F5344CB8AC3E}">
        <p14:creationId xmlns:p14="http://schemas.microsoft.com/office/powerpoint/2010/main" val="7025370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Maintaining AD DS</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What problems might occur in your AD DS environment that require maintenance?</a:t>
            </a:r>
            <a:endParaRPr lang="en-US" sz="2000" dirty="0">
              <a:latin typeface="Arial" pitchFamily="34" charset="0"/>
            </a:endParaRPr>
          </a:p>
        </p:txBody>
      </p:sp>
    </p:spTree>
    <p:extLst>
      <p:ext uri="{BB962C8B-B14F-4D97-AF65-F5344CB8AC3E}">
        <p14:creationId xmlns:p14="http://schemas.microsoft.com/office/powerpoint/2010/main" val="17194420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Monitoring Tools for AD DS</a:t>
            </a:r>
            <a:endParaRPr lang="en-CA" dirty="0"/>
          </a:p>
        </p:txBody>
      </p:sp>
      <p:pic>
        <p:nvPicPr>
          <p:cNvPr id="5" name="Picture 2"/>
          <p:cNvPicPr>
            <a:picLocks noChangeAspect="1" noChangeArrowheads="1"/>
          </p:cNvPicPr>
          <p:nvPr/>
        </p:nvPicPr>
        <p:blipFill>
          <a:blip r:embed="rId3" cstate="print"/>
          <a:srcRect/>
          <a:stretch>
            <a:fillRect/>
          </a:stretch>
        </p:blipFill>
        <p:spPr bwMode="auto">
          <a:xfrm>
            <a:off x="162849" y="776462"/>
            <a:ext cx="4891289" cy="3171588"/>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4189615" y="2979623"/>
            <a:ext cx="4738947" cy="3389344"/>
          </a:xfrm>
          <a:prstGeom prst="rect">
            <a:avLst/>
          </a:prstGeom>
          <a:noFill/>
          <a:ln w="9525">
            <a:noFill/>
            <a:miter lim="800000"/>
            <a:headEnd/>
            <a:tailEnd/>
          </a:ln>
        </p:spPr>
      </p:pic>
      <p:sp>
        <p:nvSpPr>
          <p:cNvPr id="6" name="TextBox 5"/>
          <p:cNvSpPr txBox="1"/>
          <p:nvPr/>
        </p:nvSpPr>
        <p:spPr>
          <a:xfrm>
            <a:off x="1144791" y="4718057"/>
            <a:ext cx="2927404" cy="369332"/>
          </a:xfrm>
          <a:prstGeom prst="rect">
            <a:avLst/>
          </a:prstGeom>
          <a:noFill/>
        </p:spPr>
        <p:txBody>
          <a:bodyPr wrap="none" rtlCol="0">
            <a:spAutoFit/>
          </a:bodyPr>
          <a:lstStyle/>
          <a:p>
            <a:r>
              <a:rPr lang="en-CA" dirty="0" smtClean="0"/>
              <a:t>Performance Monitor</a:t>
            </a:r>
            <a:endParaRPr lang="en-CA" dirty="0"/>
          </a:p>
        </p:txBody>
      </p:sp>
      <p:sp>
        <p:nvSpPr>
          <p:cNvPr id="7" name="TextBox 6"/>
          <p:cNvSpPr txBox="1"/>
          <p:nvPr/>
        </p:nvSpPr>
        <p:spPr>
          <a:xfrm>
            <a:off x="5095386" y="1992924"/>
            <a:ext cx="2563522" cy="369332"/>
          </a:xfrm>
          <a:prstGeom prst="rect">
            <a:avLst/>
          </a:prstGeom>
          <a:noFill/>
        </p:spPr>
        <p:txBody>
          <a:bodyPr wrap="none" rtlCol="0">
            <a:spAutoFit/>
          </a:bodyPr>
          <a:lstStyle/>
          <a:p>
            <a:r>
              <a:rPr lang="en-CA" dirty="0" smtClean="0"/>
              <a:t>Reliability Monitor</a:t>
            </a:r>
            <a:endParaRPr lang="en-CA" dirty="0"/>
          </a:p>
        </p:txBody>
      </p:sp>
    </p:spTree>
    <p:extLst>
      <p:ext uri="{BB962C8B-B14F-4D97-AF65-F5344CB8AC3E}">
        <p14:creationId xmlns:p14="http://schemas.microsoft.com/office/powerpoint/2010/main" val="41744305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Monitoring the Active Directory Environment</a:t>
            </a:r>
          </a:p>
        </p:txBody>
      </p:sp>
      <p:graphicFrame>
        <p:nvGraphicFramePr>
          <p:cNvPr id="19497" name="Group 41"/>
          <p:cNvGraphicFramePr>
            <a:graphicFrameLocks noGrp="1"/>
          </p:cNvGraphicFramePr>
          <p:nvPr>
            <p:ph idx="1"/>
            <p:extLst>
              <p:ext uri="{D42A27DB-BD31-4B8C-83A1-F6EECF244321}">
                <p14:modId xmlns:p14="http://schemas.microsoft.com/office/powerpoint/2010/main" val="3327703511"/>
              </p:ext>
            </p:extLst>
          </p:nvPr>
        </p:nvGraphicFramePr>
        <p:xfrm>
          <a:off x="825500" y="906463"/>
          <a:ext cx="7397750" cy="3512332"/>
        </p:xfrm>
        <a:graphic>
          <a:graphicData uri="http://schemas.openxmlformats.org/drawingml/2006/table">
            <a:tbl>
              <a:tblPr/>
              <a:tblGrid>
                <a:gridCol w="3971925"/>
                <a:gridCol w="3425825"/>
              </a:tblGrid>
              <a:tr h="223838">
                <a:tc>
                  <a:txBody>
                    <a:bodyPr/>
                    <a:lstStyle/>
                    <a:p>
                      <a:pPr marL="0" marR="0" lvl="0" indent="0" algn="ctr" defTabSz="914400" rtl="0" eaLnBrk="1" fontAlgn="base" latinLnBrk="0" hangingPunct="1">
                        <a:lnSpc>
                          <a:spcPct val="70000"/>
                        </a:lnSpc>
                        <a:spcBef>
                          <a:spcPct val="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rPr>
                        <a:t>Objects/Counters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c>
                  <a:txBody>
                    <a:bodyPr/>
                    <a:lstStyle/>
                    <a:p>
                      <a:pPr marL="0" marR="0" lvl="0" indent="0" algn="ctr" defTabSz="914400" rtl="0" eaLnBrk="1" fontAlgn="base" latinLnBrk="0" hangingPunct="1">
                        <a:lnSpc>
                          <a:spcPct val="70000"/>
                        </a:lnSpc>
                        <a:spcBef>
                          <a:spcPct val="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rPr>
                        <a:t>Measurements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r>
              <a:tr h="347663">
                <a:tc>
                  <a:txBody>
                    <a:bodyPr/>
                    <a:lstStyle/>
                    <a:p>
                      <a:pPr marL="0" marR="0" lvl="0" indent="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Physical Disk\Average Disk</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228600" marR="0" lvl="0" indent="-22860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Sec/read</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accent1"/>
                    </a:solidFill>
                  </a:tcPr>
                </a:tc>
              </a:tr>
              <a:tr h="894100">
                <a:tc>
                  <a:txBody>
                    <a:bodyPr/>
                    <a:lstStyle/>
                    <a:p>
                      <a:pPr marL="0" marR="0" lvl="0" indent="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Physical Disk\Average Disk</a:t>
                      </a:r>
                    </a:p>
                    <a:p>
                      <a:pPr marL="393700" marR="0" lvl="1" indent="-104775" algn="l" defTabSz="914400" rtl="0" eaLnBrk="1" fontAlgn="base" latinLnBrk="0" hangingPunct="1">
                        <a:lnSpc>
                          <a:spcPct val="100000"/>
                        </a:lnSpc>
                        <a:spcBef>
                          <a:spcPct val="0"/>
                        </a:spcBef>
                        <a:spcAft>
                          <a:spcPct val="0"/>
                        </a:spcAft>
                        <a:buClr>
                          <a:srgbClr val="006699"/>
                        </a:buClr>
                        <a:buSzPct val="90000"/>
                        <a:buFontTx/>
                        <a:buChar char="•"/>
                        <a:tabLst/>
                      </a:pPr>
                      <a:r>
                        <a:rPr kumimoji="0" lang="en-US" sz="1600" b="0" i="0" u="none" strike="noStrike" cap="none" normalizeH="0" baseline="0" smtClean="0">
                          <a:ln>
                            <a:noFill/>
                          </a:ln>
                          <a:solidFill>
                            <a:schemeClr val="tx1"/>
                          </a:solidFill>
                          <a:effectLst/>
                          <a:latin typeface="Verdana" pitchFamily="34" charset="0"/>
                        </a:rPr>
                        <a:t>Database Disk</a:t>
                      </a:r>
                    </a:p>
                    <a:p>
                      <a:pPr marL="393700" marR="0" lvl="1" indent="-104775" algn="l" defTabSz="914400" rtl="0" eaLnBrk="1" fontAlgn="base" latinLnBrk="0" hangingPunct="1">
                        <a:lnSpc>
                          <a:spcPct val="100000"/>
                        </a:lnSpc>
                        <a:spcBef>
                          <a:spcPct val="0"/>
                        </a:spcBef>
                        <a:spcAft>
                          <a:spcPct val="0"/>
                        </a:spcAft>
                        <a:buClr>
                          <a:srgbClr val="006699"/>
                        </a:buClr>
                        <a:buSzPct val="90000"/>
                        <a:buFontTx/>
                        <a:buChar char="•"/>
                        <a:tabLst/>
                      </a:pPr>
                      <a:r>
                        <a:rPr kumimoji="0" lang="en-US" sz="1600" b="0" i="0" u="none" strike="noStrike" cap="none" normalizeH="0" baseline="0" smtClean="0">
                          <a:ln>
                            <a:noFill/>
                          </a:ln>
                          <a:solidFill>
                            <a:schemeClr val="tx1"/>
                          </a:solidFill>
                          <a:effectLst/>
                          <a:latin typeface="Verdana" pitchFamily="34" charset="0"/>
                        </a:rPr>
                        <a:t>Log Disk</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7800" marR="0" lvl="0" indent="-17780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Sec/write</a:t>
                      </a:r>
                    </a:p>
                    <a:p>
                      <a:pPr marL="177800" marR="0" lvl="0" indent="-177800" algn="l" defTabSz="914400" rtl="0" eaLnBrk="1" fontAlgn="base" latinLnBrk="0" hangingPunct="1">
                        <a:lnSpc>
                          <a:spcPct val="10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Average &lt;20ms; peak &lt;50ms</a:t>
                      </a:r>
                    </a:p>
                    <a:p>
                      <a:pPr marL="177800" marR="0" lvl="0" indent="-177800" algn="l" defTabSz="914400" rtl="0" eaLnBrk="1" fontAlgn="base" latinLnBrk="0" hangingPunct="1">
                        <a:lnSpc>
                          <a:spcPct val="10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Average &lt;10ms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accent1"/>
                    </a:solidFill>
                  </a:tcPr>
                </a:tc>
              </a:tr>
              <a:tr h="857250">
                <a:tc>
                  <a:txBody>
                    <a:bodyPr/>
                    <a:lstStyle/>
                    <a:p>
                      <a:pPr marL="0" marR="0" lvl="0" indent="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NTDS Object</a:t>
                      </a:r>
                    </a:p>
                    <a:p>
                      <a:pPr marL="393700" marR="0" lvl="1" indent="-104775" algn="l" defTabSz="914400" rtl="0" eaLnBrk="1" fontAlgn="base" latinLnBrk="0" hangingPunct="1">
                        <a:lnSpc>
                          <a:spcPct val="100000"/>
                        </a:lnSpc>
                        <a:spcBef>
                          <a:spcPct val="0"/>
                        </a:spcBef>
                        <a:spcAft>
                          <a:spcPct val="0"/>
                        </a:spcAft>
                        <a:buClr>
                          <a:srgbClr val="006699"/>
                        </a:buClr>
                        <a:buSzPct val="90000"/>
                        <a:buFontTx/>
                        <a:buChar char="•"/>
                        <a:tabLst/>
                      </a:pPr>
                      <a:r>
                        <a:rPr kumimoji="0" lang="en-US" sz="1600" b="0" i="0" u="none" strike="noStrike" cap="none" normalizeH="0" baseline="0" smtClean="0">
                          <a:ln>
                            <a:noFill/>
                          </a:ln>
                          <a:solidFill>
                            <a:schemeClr val="tx1"/>
                          </a:solidFill>
                          <a:effectLst/>
                          <a:latin typeface="Verdana" pitchFamily="34" charset="0"/>
                        </a:rPr>
                        <a:t>NTDS\DRA inbound bytes</a:t>
                      </a:r>
                    </a:p>
                    <a:p>
                      <a:pPr marL="393700" marR="0" lvl="1" indent="-104775" algn="l" defTabSz="914400" rtl="0" eaLnBrk="1" fontAlgn="base" latinLnBrk="0" hangingPunct="1">
                        <a:lnSpc>
                          <a:spcPct val="100000"/>
                        </a:lnSpc>
                        <a:spcBef>
                          <a:spcPct val="0"/>
                        </a:spcBef>
                        <a:spcAft>
                          <a:spcPct val="0"/>
                        </a:spcAft>
                        <a:buClr>
                          <a:srgbClr val="006699"/>
                        </a:buClr>
                        <a:buSzPct val="90000"/>
                        <a:buFontTx/>
                        <a:buChar char="•"/>
                        <a:tabLst/>
                      </a:pPr>
                      <a:r>
                        <a:rPr kumimoji="0" lang="en-US" sz="1600" b="0" i="0" u="none" strike="noStrike" cap="none" normalizeH="0" baseline="0" smtClean="0">
                          <a:ln>
                            <a:noFill/>
                          </a:ln>
                          <a:solidFill>
                            <a:schemeClr val="tx1"/>
                          </a:solidFill>
                          <a:effectLst/>
                          <a:latin typeface="Verdana" pitchFamily="34" charset="0"/>
                        </a:rPr>
                        <a:t>NTDS\DRA outbound bytes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7800" marR="0" lvl="0" indent="-177800" algn="l" defTabSz="914400" rtl="0" eaLnBrk="1" fontAlgn="base" latinLnBrk="0" hangingPunct="1">
                        <a:lnSpc>
                          <a:spcPct val="80000"/>
                        </a:lnSpc>
                        <a:spcBef>
                          <a:spcPct val="0"/>
                        </a:spcBef>
                        <a:spcAft>
                          <a:spcPct val="0"/>
                        </a:spcAft>
                        <a:buClr>
                          <a:schemeClr val="hlink"/>
                        </a:buClr>
                        <a:buSzPct val="90000"/>
                        <a:buFontTx/>
                        <a:buNone/>
                        <a:tabLst/>
                      </a:pPr>
                      <a:endParaRPr kumimoji="0" lang="en-US" sz="1600" b="0" i="0" u="none" strike="noStrike" cap="none" normalizeH="0" baseline="0" smtClean="0">
                        <a:ln>
                          <a:noFill/>
                        </a:ln>
                        <a:solidFill>
                          <a:schemeClr val="tx1"/>
                        </a:solidFill>
                        <a:effectLst/>
                        <a:latin typeface="Verdana" pitchFamily="34" charset="0"/>
                      </a:endParaRPr>
                    </a:p>
                    <a:p>
                      <a:pPr marL="177800" marR="0" lvl="0" indent="-177800" algn="l" defTabSz="914400" rtl="0" eaLnBrk="1" fontAlgn="base" latinLnBrk="0" hangingPunct="1">
                        <a:lnSpc>
                          <a:spcPct val="10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Total/sec</a:t>
                      </a:r>
                    </a:p>
                    <a:p>
                      <a:pPr marL="177800" marR="0" lvl="0" indent="-177800" algn="l" defTabSz="914400" rtl="0" eaLnBrk="1" fontAlgn="base" latinLnBrk="0" hangingPunct="1">
                        <a:lnSpc>
                          <a:spcPct val="10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Total/sec</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accent1"/>
                    </a:solidFill>
                  </a:tcPr>
                </a:tc>
              </a:tr>
              <a:tr h="333375">
                <a:tc>
                  <a:txBody>
                    <a:bodyPr/>
                    <a:lstStyle/>
                    <a:p>
                      <a:pPr marL="0" marR="0" lvl="0" indent="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Directory Service Counters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7800" marR="0" lvl="0" indent="-17780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DS Threads in Use</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accent1"/>
                    </a:solidFill>
                  </a:tcPr>
                </a:tc>
              </a:tr>
              <a:tr h="471488">
                <a:tc>
                  <a:txBody>
                    <a:bodyPr/>
                    <a:lstStyle/>
                    <a:p>
                      <a:pPr marL="0" marR="0" lvl="0" indent="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smtClean="0">
                          <a:ln>
                            <a:noFill/>
                          </a:ln>
                          <a:solidFill>
                            <a:schemeClr val="tx1"/>
                          </a:solidFill>
                          <a:effectLst/>
                          <a:latin typeface="Verdana" pitchFamily="34" charset="0"/>
                        </a:rPr>
                        <a:t>DNS Counters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7800" marR="0" lvl="0" indent="-177800" algn="l" defTabSz="914400" rtl="0" eaLnBrk="1" fontAlgn="base" latinLnBrk="0" hangingPunct="1">
                        <a:lnSpc>
                          <a:spcPct val="8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rPr>
                        <a:t>Total queries received/sec</a:t>
                      </a:r>
                    </a:p>
                    <a:p>
                      <a:pPr marL="177800" marR="0" lvl="0" indent="-177800" algn="l" defTabSz="914400" rtl="0" eaLnBrk="1" fontAlgn="base" latinLnBrk="0" hangingPunct="1">
                        <a:lnSpc>
                          <a:spcPct val="10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rPr>
                        <a:t>Total queries sent/sec</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accent1"/>
                    </a:solidFill>
                  </a:tcPr>
                </a:tc>
              </a:tr>
            </a:tbl>
          </a:graphicData>
        </a:graphic>
      </p:graphicFrame>
      <p:sp>
        <p:nvSpPr>
          <p:cNvPr id="849017" name="Rectangle 121"/>
          <p:cNvSpPr>
            <a:spLocks noChangeArrowheads="1"/>
          </p:cNvSpPr>
          <p:nvPr/>
        </p:nvSpPr>
        <p:spPr bwMode="auto">
          <a:xfrm>
            <a:off x="873125" y="4591050"/>
            <a:ext cx="77517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algn="l" eaLnBrk="1" hangingPunct="1">
              <a:lnSpc>
                <a:spcPct val="90000"/>
              </a:lnSpc>
              <a:spcBef>
                <a:spcPct val="70000"/>
              </a:spcBef>
              <a:buClr>
                <a:schemeClr val="hlink"/>
              </a:buClr>
              <a:buSzPct val="90000"/>
              <a:buFontTx/>
              <a:buChar char="•"/>
            </a:pPr>
            <a:r>
              <a:rPr lang="en-US" sz="1600" b="0" dirty="0"/>
              <a:t>Knowledge Consistency Checker (KCC) counters</a:t>
            </a:r>
          </a:p>
          <a:p>
            <a:pPr marL="174625" indent="-174625" algn="l" eaLnBrk="1" hangingPunct="1">
              <a:lnSpc>
                <a:spcPct val="90000"/>
              </a:lnSpc>
              <a:spcBef>
                <a:spcPct val="50000"/>
              </a:spcBef>
              <a:buClr>
                <a:schemeClr val="hlink"/>
              </a:buClr>
              <a:buSzPct val="90000"/>
            </a:pPr>
            <a:endParaRPr lang="en-US" sz="1600" b="0" dirty="0"/>
          </a:p>
        </p:txBody>
      </p:sp>
      <p:grpSp>
        <p:nvGrpSpPr>
          <p:cNvPr id="19483" name="Group 135"/>
          <p:cNvGrpSpPr>
            <a:grpSpLocks/>
          </p:cNvGrpSpPr>
          <p:nvPr/>
        </p:nvGrpSpPr>
        <p:grpSpPr bwMode="auto">
          <a:xfrm>
            <a:off x="7870825" y="5934075"/>
            <a:ext cx="914400" cy="425450"/>
            <a:chOff x="384" y="3024"/>
            <a:chExt cx="720" cy="336"/>
          </a:xfrm>
        </p:grpSpPr>
        <p:sp>
          <p:nvSpPr>
            <p:cNvPr id="849032" name="Oval 136"/>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IE"/>
            </a:p>
          </p:txBody>
        </p:sp>
        <p:grpSp>
          <p:nvGrpSpPr>
            <p:cNvPr id="19491" name="Group 137"/>
            <p:cNvGrpSpPr>
              <a:grpSpLocks/>
            </p:cNvGrpSpPr>
            <p:nvPr/>
          </p:nvGrpSpPr>
          <p:grpSpPr bwMode="auto">
            <a:xfrm>
              <a:off x="480" y="3096"/>
              <a:ext cx="240" cy="192"/>
              <a:chOff x="480" y="3096"/>
              <a:chExt cx="240" cy="192"/>
            </a:xfrm>
          </p:grpSpPr>
          <p:sp>
            <p:nvSpPr>
              <p:cNvPr id="19492" name="Oval 138"/>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IE"/>
              </a:p>
            </p:txBody>
          </p:sp>
          <p:sp>
            <p:nvSpPr>
              <p:cNvPr id="849035" name="Freeform 139"/>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IE"/>
              </a:p>
            </p:txBody>
          </p:sp>
        </p:grpSp>
      </p:grpSp>
      <p:grpSp>
        <p:nvGrpSpPr>
          <p:cNvPr id="4" name="Group 140"/>
          <p:cNvGrpSpPr>
            <a:grpSpLocks/>
          </p:cNvGrpSpPr>
          <p:nvPr/>
        </p:nvGrpSpPr>
        <p:grpSpPr bwMode="auto">
          <a:xfrm>
            <a:off x="8358188" y="6024563"/>
            <a:ext cx="304800" cy="244475"/>
            <a:chOff x="768" y="3096"/>
            <a:chExt cx="240" cy="192"/>
          </a:xfrm>
        </p:grpSpPr>
        <p:sp>
          <p:nvSpPr>
            <p:cNvPr id="19488" name="Oval 141"/>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IE"/>
            </a:p>
          </p:txBody>
        </p:sp>
        <p:sp>
          <p:nvSpPr>
            <p:cNvPr id="849038" name="Rectangle 142"/>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IE"/>
            </a:p>
          </p:txBody>
        </p:sp>
      </p:grpSp>
      <p:sp>
        <p:nvSpPr>
          <p:cNvPr id="849039" name="Rectangle 143"/>
          <p:cNvSpPr>
            <a:spLocks noChangeArrowheads="1"/>
          </p:cNvSpPr>
          <p:nvPr/>
        </p:nvSpPr>
        <p:spPr bwMode="auto">
          <a:xfrm>
            <a:off x="887413" y="4948238"/>
            <a:ext cx="7751762"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algn="l" eaLnBrk="1" hangingPunct="1">
              <a:lnSpc>
                <a:spcPct val="90000"/>
              </a:lnSpc>
              <a:spcBef>
                <a:spcPct val="70000"/>
              </a:spcBef>
              <a:buClr>
                <a:schemeClr val="hlink"/>
              </a:buClr>
              <a:buSzPct val="90000"/>
              <a:buFontTx/>
              <a:buChar char="•"/>
            </a:pPr>
            <a:r>
              <a:rPr lang="en-US" sz="1600" b="0" dirty="0"/>
              <a:t>Kerberos </a:t>
            </a:r>
            <a:r>
              <a:rPr lang="en-US" sz="1600" b="0" dirty="0" smtClean="0"/>
              <a:t>counters—Kerberos </a:t>
            </a:r>
            <a:r>
              <a:rPr lang="en-US" sz="1600" b="0" dirty="0"/>
              <a:t>authentications</a:t>
            </a:r>
          </a:p>
        </p:txBody>
      </p:sp>
      <p:sp>
        <p:nvSpPr>
          <p:cNvPr id="849040" name="Rectangle 144"/>
          <p:cNvSpPr>
            <a:spLocks noChangeArrowheads="1"/>
          </p:cNvSpPr>
          <p:nvPr/>
        </p:nvSpPr>
        <p:spPr bwMode="auto">
          <a:xfrm>
            <a:off x="873125" y="5276850"/>
            <a:ext cx="66929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algn="l" eaLnBrk="1" hangingPunct="1">
              <a:lnSpc>
                <a:spcPct val="90000"/>
              </a:lnSpc>
              <a:spcBef>
                <a:spcPct val="70000"/>
              </a:spcBef>
              <a:buClr>
                <a:schemeClr val="hlink"/>
              </a:buClr>
              <a:buSzPct val="90000"/>
              <a:buFontTx/>
              <a:buChar char="•"/>
            </a:pPr>
            <a:r>
              <a:rPr lang="en-US" sz="1600" b="0" dirty="0"/>
              <a:t>LDAP counters</a:t>
            </a:r>
          </a:p>
        </p:txBody>
      </p:sp>
      <p:sp>
        <p:nvSpPr>
          <p:cNvPr id="849041" name="Rectangle 145"/>
          <p:cNvSpPr>
            <a:spLocks noChangeArrowheads="1"/>
          </p:cNvSpPr>
          <p:nvPr/>
        </p:nvSpPr>
        <p:spPr bwMode="auto">
          <a:xfrm>
            <a:off x="515938" y="6253163"/>
            <a:ext cx="55467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algn="l" eaLnBrk="1" hangingPunct="1">
              <a:lnSpc>
                <a:spcPct val="90000"/>
              </a:lnSpc>
              <a:spcBef>
                <a:spcPct val="70000"/>
              </a:spcBef>
              <a:buClr>
                <a:schemeClr val="hlink"/>
              </a:buClr>
              <a:buSzPct val="90000"/>
              <a:buFontTx/>
              <a:buChar char="•"/>
            </a:pPr>
            <a:endParaRPr lang="en-US" sz="1600" b="0"/>
          </a:p>
        </p:txBody>
      </p:sp>
      <p:sp>
        <p:nvSpPr>
          <p:cNvPr id="2" name="Rectangle 144"/>
          <p:cNvSpPr>
            <a:spLocks noChangeArrowheads="1"/>
          </p:cNvSpPr>
          <p:nvPr/>
        </p:nvSpPr>
        <p:spPr bwMode="auto">
          <a:xfrm>
            <a:off x="882650" y="5632450"/>
            <a:ext cx="6692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algn="l" eaLnBrk="1" hangingPunct="1">
              <a:lnSpc>
                <a:spcPct val="90000"/>
              </a:lnSpc>
              <a:spcBef>
                <a:spcPct val="70000"/>
              </a:spcBef>
              <a:buClr>
                <a:schemeClr val="hlink"/>
              </a:buClr>
              <a:buSzPct val="90000"/>
              <a:buFontTx/>
              <a:buChar char="•"/>
            </a:pPr>
            <a:r>
              <a:rPr lang="en-US" sz="1600" b="0" dirty="0"/>
              <a:t>Security Accounts Manager (SAM) counters</a:t>
            </a:r>
          </a:p>
        </p:txBody>
      </p:sp>
    </p:spTree>
    <p:extLst>
      <p:ext uri="{BB962C8B-B14F-4D97-AF65-F5344CB8AC3E}">
        <p14:creationId xmlns:p14="http://schemas.microsoft.com/office/powerpoint/2010/main" val="24036184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9017"/>
                                        </p:tgtEl>
                                        <p:attrNameLst>
                                          <p:attrName>style.visibility</p:attrName>
                                        </p:attrNameLst>
                                      </p:cBhvr>
                                      <p:to>
                                        <p:strVal val="visible"/>
                                      </p:to>
                                    </p:set>
                                    <p:animEffect transition="in" filter="wipe(left)">
                                      <p:cBhvr>
                                        <p:cTn id="7" dur="500"/>
                                        <p:tgtEl>
                                          <p:spTgt spid="8490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9039"/>
                                        </p:tgtEl>
                                        <p:attrNameLst>
                                          <p:attrName>style.visibility</p:attrName>
                                        </p:attrNameLst>
                                      </p:cBhvr>
                                      <p:to>
                                        <p:strVal val="visible"/>
                                      </p:to>
                                    </p:set>
                                    <p:animEffect transition="in" filter="wipe(left)">
                                      <p:cBhvr>
                                        <p:cTn id="12" dur="500"/>
                                        <p:tgtEl>
                                          <p:spTgt spid="8490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49040"/>
                                        </p:tgtEl>
                                        <p:attrNameLst>
                                          <p:attrName>style.visibility</p:attrName>
                                        </p:attrNameLst>
                                      </p:cBhvr>
                                      <p:to>
                                        <p:strVal val="visible"/>
                                      </p:to>
                                    </p:set>
                                    <p:animEffect transition="in" filter="wipe(left)">
                                      <p:cBhvr>
                                        <p:cTn id="17" dur="500"/>
                                        <p:tgtEl>
                                          <p:spTgt spid="8490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017" grpId="0"/>
      <p:bldP spid="849039" grpId="0"/>
      <p:bldP spid="849040"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Is Offline Maintenance?</a:t>
            </a:r>
            <a:endParaRPr lang="en-CA" dirty="0"/>
          </a:p>
        </p:txBody>
      </p:sp>
      <p:grpSp>
        <p:nvGrpSpPr>
          <p:cNvPr id="11" name="Group 10"/>
          <p:cNvGrpSpPr/>
          <p:nvPr/>
        </p:nvGrpSpPr>
        <p:grpSpPr>
          <a:xfrm>
            <a:off x="2626822" y="1745672"/>
            <a:ext cx="4252646" cy="3753115"/>
            <a:chOff x="2377440" y="1396538"/>
            <a:chExt cx="4252646" cy="3753115"/>
          </a:xfrm>
        </p:grpSpPr>
        <p:grpSp>
          <p:nvGrpSpPr>
            <p:cNvPr id="7" name="Group 6"/>
            <p:cNvGrpSpPr/>
            <p:nvPr/>
          </p:nvGrpSpPr>
          <p:grpSpPr>
            <a:xfrm>
              <a:off x="2377440" y="1396538"/>
              <a:ext cx="4252646" cy="3753115"/>
              <a:chOff x="748491" y="1547313"/>
              <a:chExt cx="3267862" cy="2560961"/>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491" y="1547313"/>
                <a:ext cx="2176817" cy="256096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3017" y="2516455"/>
                <a:ext cx="1973336" cy="1292535"/>
              </a:xfrm>
              <a:prstGeom prst="rect">
                <a:avLst/>
              </a:prstGeom>
            </p:spPr>
          </p:pic>
        </p:gr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983" y="3406101"/>
              <a:ext cx="1110665" cy="1162863"/>
            </a:xfrm>
            <a:prstGeom prst="rect">
              <a:avLst/>
            </a:prstGeom>
          </p:spPr>
        </p:pic>
      </p:grpSp>
    </p:spTree>
    <p:extLst>
      <p:ext uri="{BB962C8B-B14F-4D97-AF65-F5344CB8AC3E}">
        <p14:creationId xmlns:p14="http://schemas.microsoft.com/office/powerpoint/2010/main" val="14379764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Configuring Active Directory Recycle Bin</a:t>
            </a:r>
            <a:endParaRPr lang="en-CA" dirty="0"/>
          </a:p>
        </p:txBody>
      </p:sp>
      <p:grpSp>
        <p:nvGrpSpPr>
          <p:cNvPr id="13" name="Group 12"/>
          <p:cNvGrpSpPr/>
          <p:nvPr/>
        </p:nvGrpSpPr>
        <p:grpSpPr>
          <a:xfrm>
            <a:off x="3237548" y="849738"/>
            <a:ext cx="2152254" cy="1399686"/>
            <a:chOff x="5070770" y="3595256"/>
            <a:chExt cx="3526189" cy="2471252"/>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0770" y="3595256"/>
              <a:ext cx="3526189" cy="230965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1281" y="4208024"/>
              <a:ext cx="1612235" cy="1858484"/>
            </a:xfrm>
            <a:prstGeom prst="rect">
              <a:avLst/>
            </a:prstGeom>
          </p:spPr>
        </p:pic>
      </p:grpSp>
      <p:sp>
        <p:nvSpPr>
          <p:cNvPr id="14" name="AutoShape 12"/>
          <p:cNvSpPr>
            <a:spLocks noChangeArrowheads="1"/>
          </p:cNvSpPr>
          <p:nvPr/>
        </p:nvSpPr>
        <p:spPr bwMode="auto">
          <a:xfrm>
            <a:off x="220663" y="2560320"/>
            <a:ext cx="8705850" cy="37344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Configuration Tools:</a:t>
            </a:r>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a:p>
            <a:pPr eaLnBrk="0" hangingPunct="0">
              <a:lnSpc>
                <a:spcPct val="90000"/>
              </a:lnSpc>
              <a:spcBef>
                <a:spcPct val="40000"/>
              </a:spcBef>
              <a:buClr>
                <a:srgbClr val="8DACD0"/>
              </a:buClr>
              <a:buSzPct val="70000"/>
              <a:buFont typeface="Wingdings" pitchFamily="2" charset="2"/>
              <a:buNone/>
            </a:pPr>
            <a:endParaRPr lang="en-GB" dirty="0" smtClean="0">
              <a:ea typeface="PMingLiU" pitchFamily="18" charset="-120"/>
            </a:endParaRPr>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a:p>
            <a:pPr eaLnBrk="0" hangingPunct="0">
              <a:lnSpc>
                <a:spcPct val="90000"/>
              </a:lnSpc>
              <a:spcBef>
                <a:spcPct val="40000"/>
              </a:spcBef>
              <a:buClr>
                <a:srgbClr val="8DACD0"/>
              </a:buClr>
              <a:buSzPct val="70000"/>
              <a:buFont typeface="Wingdings" pitchFamily="2" charset="2"/>
              <a:buNone/>
            </a:pPr>
            <a:endParaRPr lang="en-GB" dirty="0" smtClean="0">
              <a:ea typeface="PMingLiU" pitchFamily="18" charset="-120"/>
            </a:endParaRPr>
          </a:p>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Restore Tools:</a:t>
            </a:r>
            <a:endParaRPr lang="en-GB" dirty="0">
              <a:ea typeface="PMingLiU" pitchFamily="18" charset="-120"/>
            </a:endParaRPr>
          </a:p>
        </p:txBody>
      </p:sp>
      <p:sp>
        <p:nvSpPr>
          <p:cNvPr id="15" name="AutoShape 8"/>
          <p:cNvSpPr>
            <a:spLocks noChangeArrowheads="1"/>
          </p:cNvSpPr>
          <p:nvPr/>
        </p:nvSpPr>
        <p:spPr bwMode="auto">
          <a:xfrm>
            <a:off x="419629" y="2980415"/>
            <a:ext cx="8307917" cy="530086"/>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Set-</a:t>
            </a:r>
            <a:r>
              <a:rPr lang="en-GB" dirty="0" err="1" smtClean="0"/>
              <a:t>ForestADMode</a:t>
            </a:r>
            <a:endParaRPr lang="en-GB" dirty="0"/>
          </a:p>
        </p:txBody>
      </p:sp>
      <p:sp>
        <p:nvSpPr>
          <p:cNvPr id="19" name="AutoShape 8"/>
          <p:cNvSpPr>
            <a:spLocks noChangeArrowheads="1"/>
          </p:cNvSpPr>
          <p:nvPr/>
        </p:nvSpPr>
        <p:spPr bwMode="auto">
          <a:xfrm>
            <a:off x="419629" y="3711935"/>
            <a:ext cx="8307917" cy="530086"/>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Enable-</a:t>
            </a:r>
            <a:r>
              <a:rPr lang="en-GB" dirty="0" err="1" smtClean="0"/>
              <a:t>ADOptionalFeature</a:t>
            </a:r>
            <a:endParaRPr lang="en-GB" dirty="0"/>
          </a:p>
        </p:txBody>
      </p:sp>
      <p:sp>
        <p:nvSpPr>
          <p:cNvPr id="20" name="AutoShape 8"/>
          <p:cNvSpPr>
            <a:spLocks noChangeArrowheads="1"/>
          </p:cNvSpPr>
          <p:nvPr/>
        </p:nvSpPr>
        <p:spPr bwMode="auto">
          <a:xfrm>
            <a:off x="419629" y="4754351"/>
            <a:ext cx="8307917" cy="530086"/>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Get-</a:t>
            </a:r>
            <a:r>
              <a:rPr lang="en-GB" dirty="0" err="1" smtClean="0"/>
              <a:t>ADObject</a:t>
            </a:r>
            <a:endParaRPr lang="en-GB" dirty="0"/>
          </a:p>
        </p:txBody>
      </p:sp>
      <p:sp>
        <p:nvSpPr>
          <p:cNvPr id="21" name="AutoShape 8"/>
          <p:cNvSpPr>
            <a:spLocks noChangeArrowheads="1"/>
          </p:cNvSpPr>
          <p:nvPr/>
        </p:nvSpPr>
        <p:spPr bwMode="auto">
          <a:xfrm>
            <a:off x="419629" y="5485871"/>
            <a:ext cx="8307917" cy="530086"/>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Restore-</a:t>
            </a:r>
            <a:r>
              <a:rPr lang="en-GB" dirty="0" err="1" smtClean="0"/>
              <a:t>ADObject</a:t>
            </a:r>
            <a:endParaRPr lang="en-GB" dirty="0"/>
          </a:p>
        </p:txBody>
      </p:sp>
    </p:spTree>
    <p:extLst>
      <p:ext uri="{BB962C8B-B14F-4D97-AF65-F5344CB8AC3E}">
        <p14:creationId xmlns:p14="http://schemas.microsoft.com/office/powerpoint/2010/main" val="38736513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a:t>
            </a:r>
            <a:r>
              <a:rPr lang="en-US" dirty="0" smtClean="0"/>
              <a:t>4: </a:t>
            </a:r>
            <a:r>
              <a:rPr lang="en-CA" dirty="0"/>
              <a:t>Planning a Backup and Recovery Strategy for AD DS</a:t>
            </a:r>
            <a:endParaRPr lang="en-US" dirty="0"/>
          </a:p>
        </p:txBody>
      </p:sp>
      <p:sp>
        <p:nvSpPr>
          <p:cNvPr id="6147" name="Rectangle 3"/>
          <p:cNvSpPr>
            <a:spLocks noGrp="1" noChangeArrowheads="1"/>
          </p:cNvSpPr>
          <p:nvPr>
            <p:ph type="body" idx="1"/>
          </p:nvPr>
        </p:nvSpPr>
        <p:spPr/>
        <p:txBody>
          <a:bodyPr/>
          <a:lstStyle/>
          <a:p>
            <a:r>
              <a:rPr lang="en-CA" dirty="0" smtClean="0"/>
              <a:t>Considerations </a:t>
            </a:r>
            <a:r>
              <a:rPr lang="en-CA" dirty="0"/>
              <a:t>for </a:t>
            </a:r>
            <a:r>
              <a:rPr lang="en-CA" dirty="0" smtClean="0"/>
              <a:t>Backing Up AD DS</a:t>
            </a:r>
          </a:p>
          <a:p>
            <a:r>
              <a:rPr lang="en-GB" dirty="0"/>
              <a:t>AD DS Backup </a:t>
            </a:r>
            <a:r>
              <a:rPr lang="en-GB" dirty="0" smtClean="0"/>
              <a:t>Tools</a:t>
            </a:r>
          </a:p>
          <a:p>
            <a:r>
              <a:rPr lang="en-CA" dirty="0"/>
              <a:t>Considerations for Carrying out AD DS Recovery</a:t>
            </a:r>
            <a:endParaRPr lang="en-GB" dirty="0" smtClean="0"/>
          </a:p>
        </p:txBody>
      </p:sp>
    </p:spTree>
    <p:extLst>
      <p:ext uri="{BB962C8B-B14F-4D97-AF65-F5344CB8AC3E}">
        <p14:creationId xmlns:p14="http://schemas.microsoft.com/office/powerpoint/2010/main" val="7025370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Considerations for Backing Up AD DS</a:t>
            </a:r>
            <a:endParaRPr lang="en-CA" dirty="0"/>
          </a:p>
        </p:txBody>
      </p:sp>
      <p:sp>
        <p:nvSpPr>
          <p:cNvPr id="4" name="AutoShape 12"/>
          <p:cNvSpPr>
            <a:spLocks noChangeArrowheads="1"/>
          </p:cNvSpPr>
          <p:nvPr/>
        </p:nvSpPr>
        <p:spPr bwMode="auto">
          <a:xfrm>
            <a:off x="219715" y="1089364"/>
            <a:ext cx="8705850" cy="4433612"/>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Guidelines for backing up AD DS</a:t>
            </a:r>
            <a:endParaRPr lang="en-GB" dirty="0">
              <a:ea typeface="PMingLiU" pitchFamily="18" charset="-120"/>
            </a:endParaRPr>
          </a:p>
        </p:txBody>
      </p:sp>
      <p:grpSp>
        <p:nvGrpSpPr>
          <p:cNvPr id="5" name="Group 18"/>
          <p:cNvGrpSpPr>
            <a:grpSpLocks/>
          </p:cNvGrpSpPr>
          <p:nvPr/>
        </p:nvGrpSpPr>
        <p:grpSpPr bwMode="auto">
          <a:xfrm>
            <a:off x="412331" y="1536905"/>
            <a:ext cx="8320617" cy="500804"/>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Create daily backups of all unique data</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8" name="Group 18"/>
          <p:cNvGrpSpPr>
            <a:grpSpLocks/>
          </p:cNvGrpSpPr>
          <p:nvPr/>
        </p:nvGrpSpPr>
        <p:grpSpPr bwMode="auto">
          <a:xfrm>
            <a:off x="412331" y="2735767"/>
            <a:ext cx="8320616" cy="500804"/>
            <a:chOff x="757238" y="4884425"/>
            <a:chExt cx="8064500" cy="641350"/>
          </a:xfrm>
        </p:grpSpPr>
        <p:sp>
          <p:nvSpPr>
            <p:cNvPr id="9" name="AutoShape 8"/>
            <p:cNvSpPr>
              <a:spLocks noChangeArrowheads="1"/>
            </p:cNvSpPr>
            <p:nvPr/>
          </p:nvSpPr>
          <p:spPr bwMode="auto">
            <a:xfrm>
              <a:off x="1047750"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Ensure each site has backups available</a:t>
              </a:r>
              <a:endParaRPr lang="en-GB" dirty="0"/>
            </a:p>
          </p:txBody>
        </p:sp>
        <p:sp>
          <p:nvSpPr>
            <p:cNvPr id="1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12331" y="2136336"/>
            <a:ext cx="8320617" cy="500804"/>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Back up critical volumes on at least 2 domain controllers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12331" y="3335198"/>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Store single site domain backups offsite</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12331" y="3934629"/>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Store backups in a secure location</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12331" y="4534060"/>
            <a:ext cx="8320617" cy="500804"/>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Back up appropriate DNS zone information</a:t>
              </a:r>
              <a:endParaRPr lang="en-GB"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3629647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CA" dirty="0"/>
              <a:t>Deploying Domain Controllers in Enterprise </a:t>
            </a:r>
            <a:r>
              <a:rPr lang="en-CA" dirty="0" smtClean="0"/>
              <a:t>Organizations</a:t>
            </a:r>
          </a:p>
          <a:p>
            <a:r>
              <a:rPr lang="en-US" dirty="0" smtClean="0"/>
              <a:t>Planning Administrative and Management Structures for AD DS</a:t>
            </a:r>
          </a:p>
          <a:p>
            <a:r>
              <a:rPr lang="en-US" dirty="0" smtClean="0"/>
              <a:t>Planning a Maintenance Strategy for AD DS</a:t>
            </a:r>
          </a:p>
          <a:p>
            <a:r>
              <a:rPr lang="en-US" dirty="0" smtClean="0"/>
              <a:t>Planning a Backup and Recovery Strategy for AD DS</a:t>
            </a:r>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AD DS Backup Tools</a:t>
            </a:r>
            <a:endParaRPr lang="en-CA" dirty="0"/>
          </a:p>
        </p:txBody>
      </p:sp>
      <p:sp>
        <p:nvSpPr>
          <p:cNvPr id="4" name="AutoShape 12"/>
          <p:cNvSpPr>
            <a:spLocks noChangeArrowheads="1"/>
          </p:cNvSpPr>
          <p:nvPr/>
        </p:nvSpPr>
        <p:spPr bwMode="auto">
          <a:xfrm>
            <a:off x="219715" y="1004221"/>
            <a:ext cx="8705850" cy="3584402"/>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Key backup and recovery tools:</a:t>
            </a:r>
            <a:endParaRPr lang="en-GB" dirty="0">
              <a:ea typeface="PMingLiU" pitchFamily="18" charset="-120"/>
            </a:endParaRPr>
          </a:p>
        </p:txBody>
      </p:sp>
      <p:grpSp>
        <p:nvGrpSpPr>
          <p:cNvPr id="5" name="Group 18"/>
          <p:cNvGrpSpPr>
            <a:grpSpLocks/>
          </p:cNvGrpSpPr>
          <p:nvPr/>
        </p:nvGrpSpPr>
        <p:grpSpPr bwMode="auto">
          <a:xfrm>
            <a:off x="412331" y="1451762"/>
            <a:ext cx="8320617" cy="500804"/>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Windows Server Backup MMC</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8" name="Group 18"/>
          <p:cNvGrpSpPr>
            <a:grpSpLocks/>
          </p:cNvGrpSpPr>
          <p:nvPr/>
        </p:nvGrpSpPr>
        <p:grpSpPr bwMode="auto">
          <a:xfrm>
            <a:off x="412331" y="2980978"/>
            <a:ext cx="8320617" cy="500804"/>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Ntdsutil.exe</a:t>
              </a:r>
              <a:endParaRPr lang="en-GB" dirty="0"/>
            </a:p>
          </p:txBody>
        </p:sp>
        <p:sp>
          <p:nvSpPr>
            <p:cNvPr id="1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12331" y="2216370"/>
            <a:ext cx="8320617" cy="500804"/>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Wbadmin.exe</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4" name="Group 18"/>
          <p:cNvGrpSpPr>
            <a:grpSpLocks/>
          </p:cNvGrpSpPr>
          <p:nvPr/>
        </p:nvGrpSpPr>
        <p:grpSpPr bwMode="auto">
          <a:xfrm>
            <a:off x="412331" y="3745586"/>
            <a:ext cx="8320617" cy="500804"/>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Dsamain.exe</a:t>
              </a:r>
              <a:endParaRPr lang="en-GB" dirty="0"/>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
        <p:nvSpPr>
          <p:cNvPr id="20" name="AutoShape 4"/>
          <p:cNvSpPr>
            <a:spLocks noChangeArrowheads="1"/>
          </p:cNvSpPr>
          <p:nvPr/>
        </p:nvSpPr>
        <p:spPr bwMode="auto">
          <a:xfrm>
            <a:off x="214313" y="4928575"/>
            <a:ext cx="8699500" cy="1256091"/>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r>
              <a:rPr lang="en-CA" dirty="0"/>
              <a:t>In Windows Server 2008 </a:t>
            </a:r>
            <a:r>
              <a:rPr lang="en-CA" dirty="0" smtClean="0"/>
              <a:t>R2, </a:t>
            </a:r>
            <a:r>
              <a:rPr lang="en-CA" dirty="0"/>
              <a:t>you can use the Volume Shadow Copy Service (VSS) to create a snapshot of the AD DS </a:t>
            </a:r>
            <a:r>
              <a:rPr lang="en-CA" dirty="0" smtClean="0"/>
              <a:t>database</a:t>
            </a:r>
            <a:endParaRPr lang="en-CA" dirty="0"/>
          </a:p>
        </p:txBody>
      </p:sp>
    </p:spTree>
    <p:extLst>
      <p:ext uri="{BB962C8B-B14F-4D97-AF65-F5344CB8AC3E}">
        <p14:creationId xmlns:p14="http://schemas.microsoft.com/office/powerpoint/2010/main" val="15977108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624069" y="3542917"/>
            <a:ext cx="3487488" cy="684581"/>
          </a:xfrm>
          <a:prstGeom prst="rect">
            <a:avLst/>
          </a:prstGeom>
        </p:spPr>
      </p:pic>
      <p:sp>
        <p:nvSpPr>
          <p:cNvPr id="2" name="Title 1"/>
          <p:cNvSpPr>
            <a:spLocks noGrp="1"/>
          </p:cNvSpPr>
          <p:nvPr>
            <p:ph type="title"/>
          </p:nvPr>
        </p:nvSpPr>
        <p:spPr/>
        <p:txBody>
          <a:bodyPr/>
          <a:lstStyle/>
          <a:p>
            <a:r>
              <a:rPr lang="en-CA" dirty="0" smtClean="0"/>
              <a:t>Considerations for Carrying out AD DS Recovery</a:t>
            </a:r>
            <a:endParaRPr lang="en-CA"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23627" y="3340419"/>
            <a:ext cx="1368076" cy="1022637"/>
          </a:xfrm>
          <a:prstGeom prst="rect">
            <a:avLst/>
          </a:prstGeom>
        </p:spPr>
      </p:pic>
      <p:grpSp>
        <p:nvGrpSpPr>
          <p:cNvPr id="6" name="Group 5"/>
          <p:cNvGrpSpPr/>
          <p:nvPr/>
        </p:nvGrpSpPr>
        <p:grpSpPr>
          <a:xfrm>
            <a:off x="1078886" y="2445643"/>
            <a:ext cx="2097496" cy="1802586"/>
            <a:chOff x="748491" y="1547313"/>
            <a:chExt cx="3165661" cy="2560961"/>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8491" y="1547313"/>
              <a:ext cx="2176817" cy="256096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40816" y="2618551"/>
              <a:ext cx="1973336" cy="1292535"/>
            </a:xfrm>
            <a:prstGeom prst="rect">
              <a:avLst/>
            </a:prstGeom>
          </p:spPr>
        </p:pic>
      </p:grpSp>
      <p:sp>
        <p:nvSpPr>
          <p:cNvPr id="9" name="AutoShape 4"/>
          <p:cNvSpPr>
            <a:spLocks noChangeArrowheads="1"/>
          </p:cNvSpPr>
          <p:nvPr/>
        </p:nvSpPr>
        <p:spPr bwMode="auto">
          <a:xfrm>
            <a:off x="214313" y="955093"/>
            <a:ext cx="8699500" cy="1256091"/>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r>
              <a:rPr lang="en-CA" dirty="0" smtClean="0"/>
              <a:t>AD DS backups cannot be older than 180 days (tombstone record length). Backups older than 180 cannot be restored.</a:t>
            </a:r>
            <a:endParaRPr lang="en-CA" dirty="0"/>
          </a:p>
        </p:txBody>
      </p:sp>
      <p:sp>
        <p:nvSpPr>
          <p:cNvPr id="10" name="AutoShape 12"/>
          <p:cNvSpPr>
            <a:spLocks noChangeArrowheads="1"/>
          </p:cNvSpPr>
          <p:nvPr/>
        </p:nvSpPr>
        <p:spPr bwMode="auto">
          <a:xfrm>
            <a:off x="219715" y="4565555"/>
            <a:ext cx="8705850" cy="180547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AD DS restore types:</a:t>
            </a:r>
            <a:endParaRPr lang="en-GB" dirty="0">
              <a:ea typeface="PMingLiU" pitchFamily="18" charset="-120"/>
            </a:endParaRPr>
          </a:p>
        </p:txBody>
      </p:sp>
      <p:grpSp>
        <p:nvGrpSpPr>
          <p:cNvPr id="11" name="Group 18"/>
          <p:cNvGrpSpPr>
            <a:grpSpLocks/>
          </p:cNvGrpSpPr>
          <p:nvPr/>
        </p:nvGrpSpPr>
        <p:grpSpPr bwMode="auto">
          <a:xfrm>
            <a:off x="399101" y="4967488"/>
            <a:ext cx="8320616" cy="500804"/>
            <a:chOff x="757238" y="4884430"/>
            <a:chExt cx="8064500" cy="641351"/>
          </a:xfrm>
        </p:grpSpPr>
        <p:sp>
          <p:nvSpPr>
            <p:cNvPr id="12" name="AutoShape 8"/>
            <p:cNvSpPr>
              <a:spLocks noChangeArrowheads="1"/>
            </p:cNvSpPr>
            <p:nvPr/>
          </p:nvSpPr>
          <p:spPr bwMode="auto">
            <a:xfrm>
              <a:off x="1047750" y="4884430"/>
              <a:ext cx="7773988" cy="641351"/>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Authoritative restore</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7" name="Group 18"/>
          <p:cNvGrpSpPr>
            <a:grpSpLocks/>
          </p:cNvGrpSpPr>
          <p:nvPr/>
        </p:nvGrpSpPr>
        <p:grpSpPr bwMode="auto">
          <a:xfrm>
            <a:off x="412331" y="5665434"/>
            <a:ext cx="8320617" cy="500804"/>
            <a:chOff x="757238" y="4884425"/>
            <a:chExt cx="8064501" cy="641350"/>
          </a:xfrm>
        </p:grpSpPr>
        <p:sp>
          <p:nvSpPr>
            <p:cNvPr id="1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GB" dirty="0" err="1" smtClean="0"/>
                <a:t>Nonauthoritative</a:t>
              </a:r>
              <a:r>
                <a:rPr lang="en-GB" dirty="0" smtClean="0"/>
                <a:t> restore</a:t>
              </a:r>
              <a:endParaRPr lang="en-GB" dirty="0"/>
            </a:p>
          </p:txBody>
        </p:sp>
        <p:sp>
          <p:nvSpPr>
            <p:cNvPr id="1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5977108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Planning for Active Directory Domain Services</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CA" sz="2000" b="0" dirty="0"/>
              <a:t>Exercise 1: Planning </a:t>
            </a:r>
            <a:r>
              <a:rPr lang="en-CA" sz="2000" b="0" dirty="0" smtClean="0"/>
              <a:t>an Active Directory Structure</a:t>
            </a:r>
            <a:endParaRPr lang="en-CA" sz="2000" b="0" dirty="0"/>
          </a:p>
          <a:p>
            <a:pPr marL="174625" indent="-174625" eaLnBrk="0" hangingPunct="0">
              <a:lnSpc>
                <a:spcPct val="90000"/>
              </a:lnSpc>
              <a:spcBef>
                <a:spcPct val="70000"/>
              </a:spcBef>
              <a:buClr>
                <a:schemeClr val="hlink"/>
              </a:buClr>
              <a:buSzPct val="90000"/>
              <a:buFontTx/>
              <a:buChar char="•"/>
            </a:pPr>
            <a:r>
              <a:rPr lang="en-CA" sz="2000" b="0" dirty="0"/>
              <a:t>Exercise 2</a:t>
            </a:r>
            <a:r>
              <a:rPr lang="en-CA" sz="2000" b="0" dirty="0" smtClean="0"/>
              <a:t>: </a:t>
            </a:r>
            <a:r>
              <a:rPr lang="en-CA" sz="2000" b="0" dirty="0"/>
              <a:t>Active Directory Domain Services Backup and Recovery </a:t>
            </a:r>
            <a:endParaRPr lang="en-CA" sz="2000" b="0" dirty="0" smtClean="0"/>
          </a:p>
          <a:p>
            <a:pPr marL="174625" indent="-174625" eaLnBrk="0" hangingPunct="0">
              <a:lnSpc>
                <a:spcPct val="90000"/>
              </a:lnSpc>
              <a:spcBef>
                <a:spcPct val="70000"/>
              </a:spcBef>
              <a:buClr>
                <a:schemeClr val="hlink"/>
              </a:buClr>
              <a:buSzPct val="90000"/>
              <a:buFontTx/>
              <a:buChar char="•"/>
            </a:pPr>
            <a:r>
              <a:rPr lang="en-CA" sz="2000" b="0" dirty="0" smtClean="0"/>
              <a:t>Exercise </a:t>
            </a:r>
            <a:r>
              <a:rPr lang="en-CA" sz="2000" b="0" dirty="0"/>
              <a:t>3</a:t>
            </a:r>
            <a:r>
              <a:rPr lang="en-CA" sz="2000" b="0" dirty="0" smtClean="0"/>
              <a:t>: Configuring Active Directory Recycle Bin</a:t>
            </a:r>
            <a:endParaRPr lang="en-CA" sz="2000" b="0" dirty="0"/>
          </a:p>
          <a:p>
            <a:pPr marL="174625" indent="-174625" eaLnBrk="0" hangingPunct="0">
              <a:lnSpc>
                <a:spcPct val="90000"/>
              </a:lnSpc>
              <a:spcBef>
                <a:spcPct val="70000"/>
              </a:spcBef>
              <a:buClr>
                <a:schemeClr val="hlink"/>
              </a:buClr>
              <a:buSzPct val="90000"/>
              <a:buFontTx/>
              <a:buChar char="•"/>
            </a:pPr>
            <a:endParaRPr lang="en-CA" sz="2000" b="0" dirty="0"/>
          </a:p>
        </p:txBody>
      </p:sp>
      <p:sp>
        <p:nvSpPr>
          <p:cNvPr id="40964" name="Rectangle 131"/>
          <p:cNvSpPr>
            <a:spLocks noChangeArrowheads="1"/>
          </p:cNvSpPr>
          <p:nvPr/>
        </p:nvSpPr>
        <p:spPr bwMode="auto">
          <a:xfrm>
            <a:off x="458788" y="5884316"/>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sz="1600" dirty="0" smtClean="0">
                <a:solidFill>
                  <a:srgbClr val="FF0000"/>
                </a:solidFill>
                <a:ea typeface="굴림" pitchFamily="34" charset="-127"/>
              </a:rPr>
              <a:t>70</a:t>
            </a:r>
            <a:r>
              <a:rPr lang="en-US" altLang="ko-KR" sz="1600" dirty="0" smtClean="0">
                <a:solidFill>
                  <a:srgbClr val="FF0000"/>
                </a:solidFill>
                <a:ea typeface="굴림" pitchFamily="34" charset="-127"/>
              </a:rPr>
              <a:t>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592129"/>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1880171273"/>
              </p:ext>
            </p:extLst>
          </p:nvPr>
        </p:nvGraphicFramePr>
        <p:xfrm>
          <a:off x="439981" y="4101903"/>
          <a:ext cx="5567119" cy="1423989"/>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smtClean="0">
                          <a:ln>
                            <a:noFill/>
                          </a:ln>
                          <a:effectLst/>
                        </a:rPr>
                        <a:t>6433A-NYC-DC1</a:t>
                      </a:r>
                      <a:endParaRPr kumimoji="0" lang="en-US" sz="1800" u="none" strike="noStrike" cap="none" normalizeH="0" baseline="0" dirty="0" smtClean="0">
                        <a:ln>
                          <a:noFill/>
                        </a:ln>
                        <a:effectLst/>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1430095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endParaRPr lang="en-CA" sz="2000" b="0" dirty="0"/>
          </a:p>
        </p:txBody>
      </p:sp>
      <p:sp>
        <p:nvSpPr>
          <p:cNvPr id="6" name="Rectangle 3"/>
          <p:cNvSpPr txBox="1">
            <a:spLocks noChangeArrowheads="1"/>
          </p:cNvSpPr>
          <p:nvPr/>
        </p:nvSpPr>
        <p:spPr bwMode="auto">
          <a:xfrm>
            <a:off x="458788" y="887684"/>
            <a:ext cx="7751762" cy="556299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800" b="0" dirty="0" err="1" smtClean="0"/>
              <a:t>Contoso</a:t>
            </a:r>
            <a:r>
              <a:rPr lang="en-US" sz="1800" b="0" dirty="0" smtClean="0"/>
              <a:t>, Ltd. </a:t>
            </a:r>
            <a:r>
              <a:rPr lang="en-US" sz="1800" b="0" dirty="0"/>
              <a:t>has a number of new sales offices in the western region. Allison Brown has asked you to determine the appropriate Active Directory configuration for them, and to document your proposals.</a:t>
            </a:r>
          </a:p>
          <a:p>
            <a:pPr marL="0" indent="0">
              <a:buNone/>
            </a:pPr>
            <a:r>
              <a:rPr lang="en-US" sz="1800" b="0" dirty="0" err="1" smtClean="0"/>
              <a:t>Contoso</a:t>
            </a:r>
            <a:r>
              <a:rPr lang="en-US" sz="1800" b="0" dirty="0" smtClean="0"/>
              <a:t> is </a:t>
            </a:r>
            <a:r>
              <a:rPr lang="en-US" sz="1800" b="0" dirty="0"/>
              <a:t>preparing to migrate to Windows Server 2008 R2 domain controllers. The New York Branch has already migrated and you have been asked to test backup and restore functionality for the Contoso.com Active Directory Domain Services structure.</a:t>
            </a:r>
          </a:p>
          <a:p>
            <a:pPr marL="0" indent="0">
              <a:buNone/>
            </a:pPr>
            <a:r>
              <a:rPr lang="en-US" sz="1800" b="0" dirty="0" smtClean="0"/>
              <a:t>In addition, </a:t>
            </a:r>
            <a:r>
              <a:rPr lang="en-US" sz="1800" b="0" dirty="0"/>
              <a:t>you have been asked to raise the forest functional level for the forest and enable the Active Directory Recycle Bin feature for the Contoso.com domain.</a:t>
            </a:r>
          </a:p>
        </p:txBody>
      </p:sp>
    </p:spTree>
    <p:extLst>
      <p:ext uri="{BB962C8B-B14F-4D97-AF65-F5344CB8AC3E}">
        <p14:creationId xmlns:p14="http://schemas.microsoft.com/office/powerpoint/2010/main" val="3237898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p:txBody>
      </p:sp>
    </p:spTree>
    <p:extLst>
      <p:ext uri="{BB962C8B-B14F-4D97-AF65-F5344CB8AC3E}">
        <p14:creationId xmlns:p14="http://schemas.microsoft.com/office/powerpoint/2010/main" val="28268671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1: </a:t>
            </a:r>
            <a:r>
              <a:rPr lang="en-US" dirty="0" smtClean="0"/>
              <a:t>Deploying Domain Controllers in Enterprise Organizations</a:t>
            </a:r>
            <a:endParaRPr lang="en-US" dirty="0"/>
          </a:p>
        </p:txBody>
      </p:sp>
      <p:sp>
        <p:nvSpPr>
          <p:cNvPr id="6147" name="Rectangle 3"/>
          <p:cNvSpPr>
            <a:spLocks noGrp="1" noChangeArrowheads="1"/>
          </p:cNvSpPr>
          <p:nvPr>
            <p:ph type="body" idx="1"/>
          </p:nvPr>
        </p:nvSpPr>
        <p:spPr>
          <a:xfrm>
            <a:off x="458788" y="842563"/>
            <a:ext cx="8269576" cy="5574862"/>
          </a:xfrm>
        </p:spPr>
        <p:txBody>
          <a:bodyPr/>
          <a:lstStyle/>
          <a:p>
            <a:r>
              <a:rPr lang="en-GB" dirty="0"/>
              <a:t>Discussion: Implementing Multiple Forests</a:t>
            </a:r>
          </a:p>
          <a:p>
            <a:r>
              <a:rPr lang="en-GB" dirty="0"/>
              <a:t>Discussion: Implementing Multiple Domains and Domain Trees</a:t>
            </a:r>
          </a:p>
          <a:p>
            <a:r>
              <a:rPr lang="en-GB" dirty="0"/>
              <a:t>Planning Forest and Domain Functional Levels</a:t>
            </a:r>
          </a:p>
          <a:p>
            <a:r>
              <a:rPr lang="en-GB" dirty="0"/>
              <a:t>Considerations for Planning Sites and Replication</a:t>
            </a:r>
          </a:p>
          <a:p>
            <a:r>
              <a:rPr lang="en-GB" dirty="0" smtClean="0"/>
              <a:t>Considerations for Provisioning Domain Controllers</a:t>
            </a:r>
          </a:p>
          <a:p>
            <a:r>
              <a:rPr lang="en-GB" dirty="0"/>
              <a:t>Global </a:t>
            </a:r>
            <a:r>
              <a:rPr lang="en-GB" dirty="0" err="1"/>
              <a:t>Catalog</a:t>
            </a:r>
            <a:r>
              <a:rPr lang="en-GB" dirty="0"/>
              <a:t> Placement and Caching</a:t>
            </a:r>
          </a:p>
          <a:p>
            <a:r>
              <a:rPr lang="en-GB" dirty="0"/>
              <a:t>Planning for Read-Only Domain Controllers</a:t>
            </a:r>
          </a:p>
          <a:p>
            <a:r>
              <a:rPr lang="en-GB" dirty="0"/>
              <a:t>Provisioning Read-Only Domain Controller Password Caching</a:t>
            </a:r>
          </a:p>
          <a:p>
            <a:r>
              <a:rPr lang="en-GB" dirty="0" smtClean="0"/>
              <a:t>Considerations for Placing and Moving FSMO Roles</a:t>
            </a:r>
          </a:p>
          <a:p>
            <a:r>
              <a:rPr lang="en-GB" dirty="0" smtClean="0"/>
              <a:t>Demonstration: Seizing FSMO Roles</a:t>
            </a:r>
          </a:p>
          <a:p>
            <a:r>
              <a:rPr lang="en-GB" dirty="0" smtClean="0"/>
              <a:t>Discussion: Designing a Forest</a:t>
            </a:r>
          </a:p>
          <a:p>
            <a:endParaRPr lang="en-GB" dirty="0" smtClean="0"/>
          </a:p>
          <a:p>
            <a:endParaRPr lang="en-GB" dirty="0" smtClean="0"/>
          </a:p>
          <a:p>
            <a:endParaRPr lang="en-GB" dirty="0" smtClean="0"/>
          </a:p>
          <a:p>
            <a:pPr marL="0" indent="0">
              <a:buNone/>
            </a:pPr>
            <a:endParaRPr lang="en-GB" dirty="0" smtClean="0"/>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Implementing Multiple Forests</a:t>
            </a:r>
            <a:endParaRPr lang="en-GB"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Which scenarios might require the implementation of multiple AD DS forests?</a:t>
            </a:r>
            <a:endParaRPr lang="en-US" sz="2000" dirty="0">
              <a:latin typeface="Arial" pitchFamily="34" charset="0"/>
            </a:endParaRPr>
          </a:p>
        </p:txBody>
      </p:sp>
    </p:spTree>
    <p:extLst>
      <p:ext uri="{BB962C8B-B14F-4D97-AF65-F5344CB8AC3E}">
        <p14:creationId xmlns:p14="http://schemas.microsoft.com/office/powerpoint/2010/main" val="11445722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Implementing Multiple Domains and Domain Trees</a:t>
            </a:r>
            <a:endParaRPr lang="en-GB"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Which scenarios might require the implementation of multiple AD DS Domains or Domain Trees?</a:t>
            </a:r>
            <a:endParaRPr lang="en-US" sz="2000" dirty="0">
              <a:latin typeface="Arial" pitchFamily="34" charset="0"/>
            </a:endParaRPr>
          </a:p>
        </p:txBody>
      </p:sp>
    </p:spTree>
    <p:extLst>
      <p:ext uri="{BB962C8B-B14F-4D97-AF65-F5344CB8AC3E}">
        <p14:creationId xmlns:p14="http://schemas.microsoft.com/office/powerpoint/2010/main" val="26471943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Planning Forest and Domain Functional Levels</a:t>
            </a:r>
          </a:p>
        </p:txBody>
      </p:sp>
      <p:sp>
        <p:nvSpPr>
          <p:cNvPr id="4" name="AutoShape 4"/>
          <p:cNvSpPr>
            <a:spLocks noChangeArrowheads="1"/>
          </p:cNvSpPr>
          <p:nvPr/>
        </p:nvSpPr>
        <p:spPr bwMode="auto">
          <a:xfrm>
            <a:off x="214313" y="921843"/>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a:t>When planning forest and domain functional levels, you must determine a number of aspects of your AD DS structure</a:t>
            </a:r>
            <a:endParaRPr lang="en-US" dirty="0">
              <a:cs typeface="Arial" charset="0"/>
            </a:endParaRPr>
          </a:p>
        </p:txBody>
      </p:sp>
      <p:sp>
        <p:nvSpPr>
          <p:cNvPr id="5" name="AutoShape 12"/>
          <p:cNvSpPr>
            <a:spLocks noChangeArrowheads="1"/>
          </p:cNvSpPr>
          <p:nvPr/>
        </p:nvSpPr>
        <p:spPr bwMode="auto">
          <a:xfrm>
            <a:off x="207963" y="1983942"/>
            <a:ext cx="8705850" cy="1573905"/>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sz="1600" dirty="0">
              <a:ea typeface="PMingLiU" pitchFamily="18" charset="-120"/>
            </a:endParaRPr>
          </a:p>
        </p:txBody>
      </p:sp>
      <p:grpSp>
        <p:nvGrpSpPr>
          <p:cNvPr id="6" name="Group 18"/>
          <p:cNvGrpSpPr>
            <a:grpSpLocks/>
          </p:cNvGrpSpPr>
          <p:nvPr/>
        </p:nvGrpSpPr>
        <p:grpSpPr bwMode="auto">
          <a:xfrm>
            <a:off x="387349" y="2156208"/>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Which AD DS domain or forest features are enabled?</a:t>
              </a:r>
              <a:endParaRPr lang="en-GB" sz="1600"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ea typeface="Verdana" pitchFamily="34" charset="0"/>
                  <a:cs typeface="Verdana" pitchFamily="34" charset="0"/>
                </a:rPr>
                <a:t>?</a:t>
              </a:r>
            </a:p>
          </p:txBody>
        </p:sp>
      </p:grpSp>
      <p:grpSp>
        <p:nvGrpSpPr>
          <p:cNvPr id="12" name="Group 18"/>
          <p:cNvGrpSpPr>
            <a:grpSpLocks/>
          </p:cNvGrpSpPr>
          <p:nvPr/>
        </p:nvGrpSpPr>
        <p:grpSpPr bwMode="auto">
          <a:xfrm>
            <a:off x="400579" y="2828718"/>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smtClean="0"/>
                <a:t>	   Which versions of Windows Server can function as DCs?</a:t>
              </a:r>
              <a:endParaRPr lang="en-GB" sz="1600"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ea typeface="Verdana" pitchFamily="34" charset="0"/>
                  <a:cs typeface="Verdana" pitchFamily="34" charset="0"/>
                </a:rPr>
                <a:t>?</a:t>
              </a:r>
            </a:p>
          </p:txBody>
        </p:sp>
      </p:gr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2134" y="3848612"/>
            <a:ext cx="1378007" cy="1621185"/>
          </a:xfrm>
          <a:prstGeom prst="rect">
            <a:avLst/>
          </a:prstGeom>
        </p:spPr>
      </p:pic>
      <p:sp>
        <p:nvSpPr>
          <p:cNvPr id="16" name="TextBox 15"/>
          <p:cNvSpPr txBox="1"/>
          <p:nvPr/>
        </p:nvSpPr>
        <p:spPr>
          <a:xfrm>
            <a:off x="207962" y="5263858"/>
            <a:ext cx="3573627" cy="923330"/>
          </a:xfrm>
          <a:prstGeom prst="rect">
            <a:avLst/>
          </a:prstGeom>
          <a:noFill/>
        </p:spPr>
        <p:txBody>
          <a:bodyPr wrap="square" rtlCol="0">
            <a:spAutoFit/>
          </a:bodyPr>
          <a:lstStyle/>
          <a:p>
            <a:pPr algn="ctr"/>
            <a:r>
              <a:rPr lang="en-CA" dirty="0" smtClean="0"/>
              <a:t>Forest and  Domain functionality</a:t>
            </a:r>
          </a:p>
          <a:p>
            <a:pPr algn="ctr"/>
            <a:r>
              <a:rPr lang="en-CA" dirty="0" smtClean="0"/>
              <a:t>(Higher Functional Level)</a:t>
            </a:r>
            <a:endParaRPr lang="en-CA" dirty="0"/>
          </a:p>
        </p:txBody>
      </p:sp>
      <p:sp>
        <p:nvSpPr>
          <p:cNvPr id="17" name="TextBox 16"/>
          <p:cNvSpPr txBox="1"/>
          <p:nvPr/>
        </p:nvSpPr>
        <p:spPr>
          <a:xfrm>
            <a:off x="5249891" y="5247233"/>
            <a:ext cx="3573627" cy="923330"/>
          </a:xfrm>
          <a:prstGeom prst="rect">
            <a:avLst/>
          </a:prstGeom>
          <a:noFill/>
        </p:spPr>
        <p:txBody>
          <a:bodyPr wrap="square" rtlCol="0">
            <a:spAutoFit/>
          </a:bodyPr>
          <a:lstStyle/>
          <a:p>
            <a:pPr algn="ctr"/>
            <a:r>
              <a:rPr lang="en-CA" dirty="0" smtClean="0"/>
              <a:t>Flexibility and Backwards compatibility</a:t>
            </a:r>
            <a:br>
              <a:rPr lang="en-CA" dirty="0" smtClean="0"/>
            </a:br>
            <a:r>
              <a:rPr lang="en-CA" dirty="0" smtClean="0"/>
              <a:t>(Lower Functional Level)</a:t>
            </a:r>
            <a:endParaRPr lang="en-CA" dirty="0"/>
          </a:p>
        </p:txBody>
      </p:sp>
      <p:sp>
        <p:nvSpPr>
          <p:cNvPr id="18" name="TextBox 17"/>
          <p:cNvSpPr txBox="1"/>
          <p:nvPr/>
        </p:nvSpPr>
        <p:spPr>
          <a:xfrm>
            <a:off x="4157207" y="5286922"/>
            <a:ext cx="580608" cy="923330"/>
          </a:xfrm>
          <a:prstGeom prst="rect">
            <a:avLst/>
          </a:prstGeom>
          <a:noFill/>
        </p:spPr>
        <p:txBody>
          <a:bodyPr wrap="none" rtlCol="0" anchor="ctr">
            <a:spAutoFit/>
          </a:bodyPr>
          <a:lstStyle/>
          <a:p>
            <a:pPr algn="ctr"/>
            <a:endParaRPr lang="en-CA" dirty="0" smtClean="0"/>
          </a:p>
          <a:p>
            <a:pPr algn="ctr"/>
            <a:r>
              <a:rPr lang="en-CA" dirty="0" smtClean="0"/>
              <a:t>Vs.</a:t>
            </a:r>
          </a:p>
          <a:p>
            <a:pPr algn="ctr"/>
            <a:endParaRPr lang="en-CA" dirty="0"/>
          </a:p>
        </p:txBody>
      </p:sp>
    </p:spTree>
    <p:extLst>
      <p:ext uri="{BB962C8B-B14F-4D97-AF65-F5344CB8AC3E}">
        <p14:creationId xmlns:p14="http://schemas.microsoft.com/office/powerpoint/2010/main" val="3227766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Considerations for Planning Sites and Replication</a:t>
            </a:r>
          </a:p>
        </p:txBody>
      </p:sp>
      <p:sp>
        <p:nvSpPr>
          <p:cNvPr id="4" name="AutoShape 4"/>
          <p:cNvSpPr>
            <a:spLocks noChangeArrowheads="1"/>
          </p:cNvSpPr>
          <p:nvPr/>
        </p:nvSpPr>
        <p:spPr bwMode="auto">
          <a:xfrm>
            <a:off x="214313" y="921842"/>
            <a:ext cx="8699500" cy="1156339"/>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CA" dirty="0"/>
              <a:t>In AD DS, sites define network-based boundaries in your AD DS structure. Most often, sites are </a:t>
            </a:r>
            <a:r>
              <a:rPr lang="en-CA" dirty="0" smtClean="0"/>
              <a:t>used </a:t>
            </a:r>
            <a:r>
              <a:rPr lang="en-CA" dirty="0"/>
              <a:t>to control AD DS replication between domain controllers.</a:t>
            </a:r>
            <a:endParaRPr lang="en-US" dirty="0">
              <a:cs typeface="Arial" charset="0"/>
            </a:endParaRPr>
          </a:p>
        </p:txBody>
      </p:sp>
      <p:grpSp>
        <p:nvGrpSpPr>
          <p:cNvPr id="19" name="Group 18"/>
          <p:cNvGrpSpPr/>
          <p:nvPr/>
        </p:nvGrpSpPr>
        <p:grpSpPr>
          <a:xfrm>
            <a:off x="468313" y="2480090"/>
            <a:ext cx="8191500" cy="3443521"/>
            <a:chOff x="216524" y="1725362"/>
            <a:chExt cx="8559800" cy="3787694"/>
          </a:xfrm>
        </p:grpSpPr>
        <p:sp>
          <p:nvSpPr>
            <p:cNvPr id="20" name="TextBox 19"/>
            <p:cNvSpPr txBox="1"/>
            <p:nvPr/>
          </p:nvSpPr>
          <p:spPr>
            <a:xfrm>
              <a:off x="8039724" y="3530858"/>
              <a:ext cx="736600" cy="369332"/>
            </a:xfrm>
            <a:prstGeom prst="rect">
              <a:avLst/>
            </a:prstGeom>
            <a:noFill/>
          </p:spPr>
          <p:txBody>
            <a:bodyPr wrap="square" rtlCol="0">
              <a:spAutoFit/>
            </a:bodyPr>
            <a:lstStyle/>
            <a:p>
              <a:r>
                <a:rPr lang="en-US" dirty="0" smtClean="0"/>
                <a:t>Site</a:t>
              </a:r>
              <a:endParaRPr lang="en-US" dirty="0"/>
            </a:p>
          </p:txBody>
        </p:sp>
        <p:sp>
          <p:nvSpPr>
            <p:cNvPr id="21" name="TextBox 20"/>
            <p:cNvSpPr txBox="1"/>
            <p:nvPr/>
          </p:nvSpPr>
          <p:spPr>
            <a:xfrm>
              <a:off x="216524" y="3530858"/>
              <a:ext cx="736600" cy="369332"/>
            </a:xfrm>
            <a:prstGeom prst="rect">
              <a:avLst/>
            </a:prstGeom>
            <a:noFill/>
          </p:spPr>
          <p:txBody>
            <a:bodyPr wrap="square" rtlCol="0">
              <a:spAutoFit/>
            </a:bodyPr>
            <a:lstStyle/>
            <a:p>
              <a:r>
                <a:rPr lang="en-US" dirty="0" smtClean="0"/>
                <a:t>Site</a:t>
              </a:r>
              <a:endParaRPr lang="en-US" dirty="0"/>
            </a:p>
          </p:txBody>
        </p:sp>
        <p:sp>
          <p:nvSpPr>
            <p:cNvPr id="22" name="TextBox 21"/>
            <p:cNvSpPr txBox="1"/>
            <p:nvPr/>
          </p:nvSpPr>
          <p:spPr>
            <a:xfrm>
              <a:off x="5476425" y="1725362"/>
              <a:ext cx="736600" cy="369332"/>
            </a:xfrm>
            <a:prstGeom prst="rect">
              <a:avLst/>
            </a:prstGeom>
            <a:noFill/>
          </p:spPr>
          <p:txBody>
            <a:bodyPr wrap="square" rtlCol="0">
              <a:spAutoFit/>
            </a:bodyPr>
            <a:lstStyle/>
            <a:p>
              <a:r>
                <a:rPr lang="en-US" dirty="0" smtClean="0"/>
                <a:t>Site</a:t>
              </a:r>
              <a:endParaRPr lang="en-US" dirty="0"/>
            </a:p>
          </p:txBody>
        </p:sp>
        <p:cxnSp>
          <p:nvCxnSpPr>
            <p:cNvPr id="23" name="Straight Connector 22"/>
            <p:cNvCxnSpPr/>
            <p:nvPr/>
          </p:nvCxnSpPr>
          <p:spPr bwMode="auto">
            <a:xfrm flipH="1">
              <a:off x="2557573" y="3099318"/>
              <a:ext cx="901700" cy="745046"/>
            </a:xfrm>
            <a:prstGeom prst="line">
              <a:avLst/>
            </a:prstGeom>
            <a:gradFill rotWithShape="1">
              <a:gsLst>
                <a:gs pos="0">
                  <a:srgbClr val="E4CD9A"/>
                </a:gs>
                <a:gs pos="100000">
                  <a:srgbClr val="EEEFD7"/>
                </a:gs>
              </a:gsLst>
              <a:lin ang="2700000" scaled="1"/>
            </a:gradFill>
            <a:ln w="38100" cap="flat" cmpd="sng" algn="ctr">
              <a:solidFill>
                <a:schemeClr val="tx1"/>
              </a:solidFill>
              <a:prstDash val="solid"/>
              <a:round/>
              <a:headEnd type="none" w="med" len="med"/>
              <a:tailEnd type="none" w="med" len="med"/>
            </a:ln>
            <a:effectLst>
              <a:outerShdw dist="35921" dir="2700000" algn="ctr" rotWithShape="0">
                <a:srgbClr val="AFAFAF"/>
              </a:outerShdw>
            </a:effectLst>
          </p:spPr>
        </p:cxnSp>
        <p:cxnSp>
          <p:nvCxnSpPr>
            <p:cNvPr id="24" name="Straight Connector 23"/>
            <p:cNvCxnSpPr/>
            <p:nvPr/>
          </p:nvCxnSpPr>
          <p:spPr bwMode="auto">
            <a:xfrm flipH="1" flipV="1">
              <a:off x="5476425" y="3059894"/>
              <a:ext cx="899600" cy="749302"/>
            </a:xfrm>
            <a:prstGeom prst="line">
              <a:avLst/>
            </a:prstGeom>
            <a:gradFill rotWithShape="1">
              <a:gsLst>
                <a:gs pos="0">
                  <a:srgbClr val="E4CD9A"/>
                </a:gs>
                <a:gs pos="100000">
                  <a:srgbClr val="EEEFD7"/>
                </a:gs>
              </a:gsLst>
              <a:lin ang="2700000" scaled="1"/>
            </a:gradFill>
            <a:ln w="38100" cap="flat" cmpd="sng" algn="ctr">
              <a:solidFill>
                <a:schemeClr val="tx1"/>
              </a:solidFill>
              <a:prstDash val="solid"/>
              <a:round/>
              <a:headEnd type="none" w="med" len="med"/>
              <a:tailEnd type="none" w="med" len="med"/>
            </a:ln>
            <a:effectLst>
              <a:outerShdw dist="35921" dir="2700000" algn="ctr" rotWithShape="0">
                <a:srgbClr val="AFAFAF"/>
              </a:outerShdw>
            </a:effectLst>
          </p:spPr>
        </p:cxnSp>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8722" y="3682984"/>
              <a:ext cx="2988702" cy="1453359"/>
            </a:xfrm>
            <a:prstGeom prst="rect">
              <a:avLst/>
            </a:prstGeom>
          </p:spPr>
        </p:pic>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8423" y="1866885"/>
              <a:ext cx="2988702" cy="1453359"/>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124" y="3715524"/>
              <a:ext cx="2988702" cy="1453359"/>
            </a:xfrm>
            <a:prstGeom prst="rect">
              <a:avLst/>
            </a:prstGeom>
          </p:spPr>
        </p:pic>
        <p:grpSp>
          <p:nvGrpSpPr>
            <p:cNvPr id="28" name="Group 27"/>
            <p:cNvGrpSpPr/>
            <p:nvPr/>
          </p:nvGrpSpPr>
          <p:grpSpPr>
            <a:xfrm>
              <a:off x="617303" y="3843179"/>
              <a:ext cx="1127609" cy="1202654"/>
              <a:chOff x="731604" y="4005648"/>
              <a:chExt cx="1127609" cy="1202654"/>
            </a:xfrm>
          </p:grpSpPr>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604" y="4332796"/>
                <a:ext cx="463002" cy="564634"/>
              </a:xfrm>
              <a:prstGeom prst="rect">
                <a:avLst/>
              </a:prstGeom>
            </p:spPr>
          </p:pic>
          <p:pic>
            <p:nvPicPr>
              <p:cNvPr id="41"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6213" y="4005648"/>
                <a:ext cx="463000" cy="564634"/>
              </a:xfrm>
              <a:prstGeom prst="rect">
                <a:avLst/>
              </a:prstGeom>
            </p:spPr>
          </p:pic>
          <p:pic>
            <p:nvPicPr>
              <p:cNvPr id="42" name="Picture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1405" y="4643668"/>
                <a:ext cx="463000" cy="564634"/>
              </a:xfrm>
              <a:prstGeom prst="rect">
                <a:avLst/>
              </a:prstGeom>
            </p:spPr>
          </p:pic>
        </p:grpSp>
        <p:grpSp>
          <p:nvGrpSpPr>
            <p:cNvPr id="29" name="Group 28"/>
            <p:cNvGrpSpPr/>
            <p:nvPr/>
          </p:nvGrpSpPr>
          <p:grpSpPr>
            <a:xfrm>
              <a:off x="7294411" y="3822995"/>
              <a:ext cx="1082856" cy="1188404"/>
              <a:chOff x="1982388" y="4058491"/>
              <a:chExt cx="1082856" cy="1188404"/>
            </a:xfrm>
          </p:grpSpPr>
          <p:pic>
            <p:nvPicPr>
              <p:cNvPr id="37"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2388" y="4058491"/>
                <a:ext cx="462999" cy="564634"/>
              </a:xfrm>
              <a:prstGeom prst="rect">
                <a:avLst/>
              </a:prstGeom>
            </p:spPr>
          </p:pic>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1622" y="4682261"/>
                <a:ext cx="463000" cy="564634"/>
              </a:xfrm>
              <a:prstGeom prst="rect">
                <a:avLst/>
              </a:prstGeom>
            </p:spPr>
          </p:pic>
          <p:pic>
            <p:nvPicPr>
              <p:cNvPr id="39" name="Picture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2242" y="4369369"/>
                <a:ext cx="463002" cy="564634"/>
              </a:xfrm>
              <a:prstGeom prst="rect">
                <a:avLst/>
              </a:prstGeom>
            </p:spPr>
          </p:pic>
        </p:grpSp>
        <p:sp>
          <p:nvSpPr>
            <p:cNvPr id="31" name="TextBox 30"/>
            <p:cNvSpPr txBox="1"/>
            <p:nvPr/>
          </p:nvSpPr>
          <p:spPr>
            <a:xfrm>
              <a:off x="3753349" y="5143724"/>
              <a:ext cx="1538749" cy="369332"/>
            </a:xfrm>
            <a:prstGeom prst="rect">
              <a:avLst/>
            </a:prstGeom>
            <a:noFill/>
          </p:spPr>
          <p:txBody>
            <a:bodyPr wrap="square" rtlCol="0">
              <a:spAutoFit/>
            </a:bodyPr>
            <a:lstStyle/>
            <a:p>
              <a:pPr algn="ctr"/>
              <a:r>
                <a:rPr lang="en-US" dirty="0" smtClean="0"/>
                <a:t>Site links</a:t>
              </a:r>
              <a:endParaRPr lang="en-US" dirty="0"/>
            </a:p>
          </p:txBody>
        </p:sp>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316607">
              <a:off x="4171861" y="4121841"/>
              <a:ext cx="2021322" cy="415359"/>
            </a:xfrm>
            <a:prstGeom prst="rect">
              <a:avLst/>
            </a:prstGeom>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283393" flipH="1">
              <a:off x="2802814" y="4123956"/>
              <a:ext cx="2021322" cy="415359"/>
            </a:xfrm>
            <a:prstGeom prst="rect">
              <a:avLst/>
            </a:prstGeom>
          </p:spPr>
        </p:pic>
      </p:gr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2727" y="4457300"/>
            <a:ext cx="660336" cy="776866"/>
          </a:xfrm>
          <a:prstGeom prst="rect">
            <a:avLst/>
          </a:prstGeom>
        </p:spPr>
      </p:pic>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33895" y="2851583"/>
            <a:ext cx="660336" cy="776866"/>
          </a:xfrm>
          <a:prstGeom prst="rect">
            <a:avLst/>
          </a:prstGeom>
        </p:spPr>
      </p:pic>
      <p:pic>
        <p:nvPicPr>
          <p:cNvPr id="45" name="Picture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2014" y="4537980"/>
            <a:ext cx="660336" cy="776866"/>
          </a:xfrm>
          <a:prstGeom prst="rect">
            <a:avLst/>
          </a:prstGeom>
        </p:spPr>
      </p:pic>
    </p:spTree>
    <p:extLst>
      <p:ext uri="{BB962C8B-B14F-4D97-AF65-F5344CB8AC3E}">
        <p14:creationId xmlns:p14="http://schemas.microsoft.com/office/powerpoint/2010/main" val="3076379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0"/>
            <a:ext cx="8035232" cy="741363"/>
          </a:xfrm>
        </p:spPr>
        <p:txBody>
          <a:bodyPr/>
          <a:lstStyle/>
          <a:p>
            <a:r>
              <a:rPr lang="en-CA" dirty="0"/>
              <a:t>Considerations for Provisioning Domain Controllers</a:t>
            </a:r>
          </a:p>
        </p:txBody>
      </p:sp>
      <p:sp>
        <p:nvSpPr>
          <p:cNvPr id="4" name="AutoShape 4"/>
          <p:cNvSpPr>
            <a:spLocks noChangeArrowheads="1"/>
          </p:cNvSpPr>
          <p:nvPr/>
        </p:nvSpPr>
        <p:spPr bwMode="auto">
          <a:xfrm>
            <a:off x="214313" y="921843"/>
            <a:ext cx="8699500" cy="1239466"/>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CA" dirty="0" smtClean="0"/>
              <a:t>Domain controller placement directly affects performance</a:t>
            </a:r>
            <a:endParaRPr lang="en-US" dirty="0">
              <a:cs typeface="Arial" charset="0"/>
            </a:endParaRPr>
          </a:p>
        </p:txBody>
      </p:sp>
      <p:sp>
        <p:nvSpPr>
          <p:cNvPr id="5" name="AutoShape 12"/>
          <p:cNvSpPr>
            <a:spLocks noChangeArrowheads="1"/>
          </p:cNvSpPr>
          <p:nvPr/>
        </p:nvSpPr>
        <p:spPr bwMode="auto">
          <a:xfrm>
            <a:off x="219715" y="2406213"/>
            <a:ext cx="8705850" cy="372857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Domain controller provisioning considerations:</a:t>
            </a:r>
            <a:endParaRPr lang="en-GB" dirty="0">
              <a:ea typeface="PMingLiU" pitchFamily="18" charset="-120"/>
            </a:endParaRPr>
          </a:p>
        </p:txBody>
      </p:sp>
      <p:grpSp>
        <p:nvGrpSpPr>
          <p:cNvPr id="6" name="Group 18"/>
          <p:cNvGrpSpPr>
            <a:grpSpLocks/>
          </p:cNvGrpSpPr>
          <p:nvPr/>
        </p:nvGrpSpPr>
        <p:grpSpPr bwMode="auto">
          <a:xfrm>
            <a:off x="399101" y="2782452"/>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Number of users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399101" y="4136840"/>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Domain controller redundancy</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2331" y="3459646"/>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Network connectivity</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12331" y="5491226"/>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Organizational and security boundaries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25561" y="4814034"/>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AD aware applications and servers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327352285"/>
      </p:ext>
    </p:extLst>
  </p:cSld>
  <p:clrMapOvr>
    <a:masterClrMapping/>
  </p:clrMapOvr>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4359</Words>
  <Application>Microsoft Office PowerPoint</Application>
  <PresentationFormat>On-screen Show (4:3)</PresentationFormat>
  <Paragraphs>558</Paragraphs>
  <Slides>34</Slides>
  <Notes>34</Notes>
  <HiddenSlides>2</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NG_MOC_Template</vt:lpstr>
      <vt:lpstr>PowerPoint Presentation</vt:lpstr>
      <vt:lpstr>Notes Page Over-flow Slide. Do Not Print Slide. See Notes pane.</vt:lpstr>
      <vt:lpstr>Module Overview</vt:lpstr>
      <vt:lpstr>Lesson 1: Deploying Domain Controllers in Enterprise Organizations</vt:lpstr>
      <vt:lpstr>Discussion: Implementing Multiple Forests</vt:lpstr>
      <vt:lpstr>Discussion: Implementing Multiple Domains and Domain Trees</vt:lpstr>
      <vt:lpstr>Planning Forest and Domain Functional Levels</vt:lpstr>
      <vt:lpstr>Considerations for Planning Sites and Replication</vt:lpstr>
      <vt:lpstr>Considerations for Provisioning Domain Controllers</vt:lpstr>
      <vt:lpstr>Global Catalog Placement and Caching</vt:lpstr>
      <vt:lpstr>Planning for Read-Only Domain Controllers</vt:lpstr>
      <vt:lpstr>Configuring Read-Only Domain Controllers and Password Caching</vt:lpstr>
      <vt:lpstr>Considerations for Placing and Moving FSMO Roles</vt:lpstr>
      <vt:lpstr>Demonstration: Seizing FSMO Roles</vt:lpstr>
      <vt:lpstr>Discussion: Designing a Forest</vt:lpstr>
      <vt:lpstr>Notes Page Over-flow Slide. Do Not Print Slide. See Notes pane.</vt:lpstr>
      <vt:lpstr>Lesson 2: Planning Administrative and Management Structures for AD DS</vt:lpstr>
      <vt:lpstr>Discussion: Organizational Unit Considerations</vt:lpstr>
      <vt:lpstr>Planning User and Computer Account Management</vt:lpstr>
      <vt:lpstr>Planning AD DS Groups</vt:lpstr>
      <vt:lpstr>Planning Delegation of Administration</vt:lpstr>
      <vt:lpstr>Lesson 3: Planning a Maintenance Strategy for AD DS</vt:lpstr>
      <vt:lpstr>Discussion: Maintaining AD DS</vt:lpstr>
      <vt:lpstr>Monitoring Tools for AD DS</vt:lpstr>
      <vt:lpstr>Monitoring the Active Directory Environment</vt:lpstr>
      <vt:lpstr>What Is Offline Maintenance?</vt:lpstr>
      <vt:lpstr>Configuring Active Directory Recycle Bin</vt:lpstr>
      <vt:lpstr>Lesson 4: Planning a Backup and Recovery Strategy for AD DS</vt:lpstr>
      <vt:lpstr>Considerations for Backing Up AD DS</vt:lpstr>
      <vt:lpstr>AD DS Backup Tools</vt:lpstr>
      <vt:lpstr>Considerations for Carrying out AD DS Recovery</vt:lpstr>
      <vt:lpstr>Lab: Planning for Active Directory Domain Services</vt:lpstr>
      <vt:lpstr>Lab Scenario</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2011-08-18T10:31:03Z</dcterms:modified>
</cp:coreProperties>
</file>